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430" r:id="rId3"/>
    <p:sldId id="257" r:id="rId4"/>
    <p:sldId id="260" r:id="rId5"/>
    <p:sldId id="289" r:id="rId6"/>
    <p:sldId id="298" r:id="rId7"/>
    <p:sldId id="288" r:id="rId8"/>
    <p:sldId id="276" r:id="rId9"/>
    <p:sldId id="277" r:id="rId10"/>
    <p:sldId id="278" r:id="rId11"/>
    <p:sldId id="279" r:id="rId12"/>
    <p:sldId id="280" r:id="rId13"/>
    <p:sldId id="282" r:id="rId14"/>
    <p:sldId id="283" r:id="rId15"/>
    <p:sldId id="284" r:id="rId16"/>
    <p:sldId id="285" r:id="rId17"/>
    <p:sldId id="286" r:id="rId18"/>
    <p:sldId id="287" r:id="rId19"/>
    <p:sldId id="281" r:id="rId20"/>
    <p:sldId id="261" r:id="rId21"/>
    <p:sldId id="262" r:id="rId22"/>
    <p:sldId id="263" r:id="rId23"/>
    <p:sldId id="264" r:id="rId24"/>
    <p:sldId id="265" r:id="rId25"/>
    <p:sldId id="266" r:id="rId26"/>
    <p:sldId id="267" r:id="rId27"/>
    <p:sldId id="268" r:id="rId28"/>
    <p:sldId id="271" r:id="rId29"/>
    <p:sldId id="290" r:id="rId30"/>
    <p:sldId id="299" r:id="rId31"/>
    <p:sldId id="291" r:id="rId32"/>
    <p:sldId id="292" r:id="rId33"/>
    <p:sldId id="293" r:id="rId34"/>
    <p:sldId id="294" r:id="rId35"/>
    <p:sldId id="295" r:id="rId36"/>
    <p:sldId id="296" r:id="rId37"/>
    <p:sldId id="297" r:id="rId38"/>
    <p:sldId id="258" r:id="rId39"/>
    <p:sldId id="259" r:id="rId40"/>
    <p:sldId id="270" r:id="rId41"/>
    <p:sldId id="431" r:id="rId42"/>
    <p:sldId id="432" r:id="rId43"/>
    <p:sldId id="273" r:id="rId44"/>
    <p:sldId id="275" r:id="rId45"/>
    <p:sldId id="274" r:id="rId46"/>
    <p:sldId id="272"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 id="323" r:id="rId71"/>
    <p:sldId id="324" r:id="rId72"/>
    <p:sldId id="325" r:id="rId73"/>
    <p:sldId id="326" r:id="rId74"/>
    <p:sldId id="327"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28" r:id="rId132"/>
    <p:sldId id="386" r:id="rId133"/>
    <p:sldId id="387" r:id="rId134"/>
    <p:sldId id="388" r:id="rId135"/>
    <p:sldId id="385" r:id="rId136"/>
    <p:sldId id="389" r:id="rId137"/>
    <p:sldId id="390" r:id="rId138"/>
    <p:sldId id="391" r:id="rId139"/>
    <p:sldId id="392" r:id="rId140"/>
    <p:sldId id="393" r:id="rId141"/>
    <p:sldId id="394" r:id="rId142"/>
    <p:sldId id="395" r:id="rId143"/>
    <p:sldId id="396" r:id="rId144"/>
    <p:sldId id="397" r:id="rId145"/>
    <p:sldId id="398" r:id="rId146"/>
    <p:sldId id="399" r:id="rId147"/>
    <p:sldId id="400" r:id="rId148"/>
    <p:sldId id="401" r:id="rId149"/>
    <p:sldId id="402" r:id="rId150"/>
    <p:sldId id="403" r:id="rId151"/>
    <p:sldId id="404" r:id="rId152"/>
    <p:sldId id="405" r:id="rId153"/>
    <p:sldId id="406" r:id="rId154"/>
    <p:sldId id="407" r:id="rId155"/>
    <p:sldId id="408" r:id="rId156"/>
    <p:sldId id="409" r:id="rId157"/>
    <p:sldId id="410" r:id="rId158"/>
    <p:sldId id="411" r:id="rId159"/>
    <p:sldId id="412" r:id="rId160"/>
    <p:sldId id="413" r:id="rId161"/>
    <p:sldId id="414" r:id="rId162"/>
    <p:sldId id="415" r:id="rId163"/>
    <p:sldId id="416" r:id="rId164"/>
    <p:sldId id="417" r:id="rId165"/>
    <p:sldId id="418" r:id="rId166"/>
    <p:sldId id="419" r:id="rId167"/>
    <p:sldId id="420" r:id="rId168"/>
    <p:sldId id="421" r:id="rId169"/>
    <p:sldId id="422" r:id="rId170"/>
    <p:sldId id="423" r:id="rId171"/>
    <p:sldId id="424" r:id="rId172"/>
    <p:sldId id="425" r:id="rId173"/>
    <p:sldId id="426" r:id="rId174"/>
    <p:sldId id="427" r:id="rId175"/>
    <p:sldId id="428" r:id="rId176"/>
    <p:sldId id="429" r:id="rId177"/>
  </p:sldIdLst>
  <p:sldSz cx="6858000" cy="9906000" type="A4"/>
  <p:notesSz cx="6888163" cy="10018713"/>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35" userDrawn="1">
          <p15:clr>
            <a:srgbClr val="A4A3A4"/>
          </p15:clr>
        </p15:guide>
        <p15:guide id="2" pos="2160" userDrawn="1">
          <p15:clr>
            <a:srgbClr val="A4A3A4"/>
          </p15:clr>
        </p15:guide>
        <p15:guide id="3" orient="horz" pos="73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006600"/>
    <a:srgbClr val="FFCC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2" autoAdjust="0"/>
    <p:restoredTop sz="94660"/>
  </p:normalViewPr>
  <p:slideViewPr>
    <p:cSldViewPr snapToGrid="0" showGuides="1">
      <p:cViewPr varScale="1">
        <p:scale>
          <a:sx n="70" d="100"/>
          <a:sy n="70" d="100"/>
        </p:scale>
        <p:origin x="2994" y="72"/>
      </p:cViewPr>
      <p:guideLst>
        <p:guide orient="horz" pos="535"/>
        <p:guide pos="2160"/>
        <p:guide orient="horz" pos="739"/>
      </p:guideLst>
    </p:cSldViewPr>
  </p:slideViewPr>
  <p:notesTextViewPr>
    <p:cViewPr>
      <p:scale>
        <a:sx n="1" d="1"/>
        <a:sy n="1" d="1"/>
      </p:scale>
      <p:origin x="0" y="0"/>
    </p:cViewPr>
  </p:notesTextViewPr>
  <p:sorterViewPr>
    <p:cViewPr>
      <p:scale>
        <a:sx n="100" d="100"/>
        <a:sy n="100" d="100"/>
      </p:scale>
      <p:origin x="0" y="-673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slide" Target="slides/slide171.xml"/><Relationship Id="rId180"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nl-NL" smtClean="0"/>
              <a:t>Klik om de stijl te bewerken</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p:txBody>
          <a:bodyPr/>
          <a:lstStyle/>
          <a:p>
            <a:fld id="{8F14464C-674C-48C9-A56A-6DD3A6AFC1BB}" type="datetimeFigureOut">
              <a:rPr lang="nl-NL" smtClean="0"/>
              <a:t>4-10-2019</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8C012984-2606-4C27-8358-67037024759A}" type="slidenum">
              <a:rPr lang="nl-NL" smtClean="0"/>
              <a:t>‹nr.›</a:t>
            </a:fld>
            <a:endParaRPr lang="nl-NL"/>
          </a:p>
        </p:txBody>
      </p:sp>
    </p:spTree>
    <p:extLst>
      <p:ext uri="{BB962C8B-B14F-4D97-AF65-F5344CB8AC3E}">
        <p14:creationId xmlns:p14="http://schemas.microsoft.com/office/powerpoint/2010/main" val="13715049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8F14464C-674C-48C9-A56A-6DD3A6AFC1BB}" type="datetimeFigureOut">
              <a:rPr lang="nl-NL" smtClean="0"/>
              <a:t>4-10-2019</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8C012984-2606-4C27-8358-67037024759A}" type="slidenum">
              <a:rPr lang="nl-NL" smtClean="0"/>
              <a:t>‹nr.›</a:t>
            </a:fld>
            <a:endParaRPr lang="nl-NL"/>
          </a:p>
        </p:txBody>
      </p:sp>
    </p:spTree>
    <p:extLst>
      <p:ext uri="{BB962C8B-B14F-4D97-AF65-F5344CB8AC3E}">
        <p14:creationId xmlns:p14="http://schemas.microsoft.com/office/powerpoint/2010/main" val="41398717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nl-NL" smtClean="0"/>
              <a:t>Klik om de stijl te bewerken</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8F14464C-674C-48C9-A56A-6DD3A6AFC1BB}" type="datetimeFigureOut">
              <a:rPr lang="nl-NL" smtClean="0"/>
              <a:t>4-10-2019</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8C012984-2606-4C27-8358-67037024759A}" type="slidenum">
              <a:rPr lang="nl-NL" smtClean="0"/>
              <a:t>‹nr.›</a:t>
            </a:fld>
            <a:endParaRPr lang="nl-NL"/>
          </a:p>
        </p:txBody>
      </p:sp>
    </p:spTree>
    <p:extLst>
      <p:ext uri="{BB962C8B-B14F-4D97-AF65-F5344CB8AC3E}">
        <p14:creationId xmlns:p14="http://schemas.microsoft.com/office/powerpoint/2010/main" val="3801355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a:xfrm>
            <a:off x="471488" y="527405"/>
            <a:ext cx="5915025" cy="468882"/>
          </a:xfrm>
        </p:spPr>
        <p:txBody>
          <a:bodyPr/>
          <a:lstStyle/>
          <a:p>
            <a:r>
              <a:rPr lang="nl-NL" smtClean="0"/>
              <a:t>Klik om de stijl te bewerken</a:t>
            </a:r>
            <a:endParaRPr lang="en-US" dirty="0"/>
          </a:p>
        </p:txBody>
      </p:sp>
      <p:sp>
        <p:nvSpPr>
          <p:cNvPr id="3" name="Content Placeholder 2"/>
          <p:cNvSpPr>
            <a:spLocks noGrp="1"/>
          </p:cNvSpPr>
          <p:nvPr>
            <p:ph idx="1"/>
          </p:nvPr>
        </p:nvSpPr>
        <p:spPr>
          <a:xfrm>
            <a:off x="471488" y="1446663"/>
            <a:ext cx="5915025" cy="7475617"/>
          </a:xfrm>
        </p:spPr>
        <p:txBody>
          <a:body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en-US" dirty="0"/>
          </a:p>
        </p:txBody>
      </p:sp>
      <p:sp>
        <p:nvSpPr>
          <p:cNvPr id="4" name="Date Placeholder 3"/>
          <p:cNvSpPr>
            <a:spLocks noGrp="1"/>
          </p:cNvSpPr>
          <p:nvPr>
            <p:ph type="dt" sz="half" idx="10"/>
          </p:nvPr>
        </p:nvSpPr>
        <p:spPr/>
        <p:txBody>
          <a:bodyPr/>
          <a:lstStyle/>
          <a:p>
            <a:fld id="{8F14464C-674C-48C9-A56A-6DD3A6AFC1BB}" type="datetimeFigureOut">
              <a:rPr lang="nl-NL" smtClean="0"/>
              <a:t>4-10-2019</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8C012984-2606-4C27-8358-67037024759A}" type="slidenum">
              <a:rPr lang="nl-NL" smtClean="0"/>
              <a:t>‹nr.›</a:t>
            </a:fld>
            <a:endParaRPr lang="nl-NL"/>
          </a:p>
        </p:txBody>
      </p:sp>
    </p:spTree>
    <p:extLst>
      <p:ext uri="{BB962C8B-B14F-4D97-AF65-F5344CB8AC3E}">
        <p14:creationId xmlns:p14="http://schemas.microsoft.com/office/powerpoint/2010/main" val="4082227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nl-NL" smtClean="0"/>
              <a:t>Klik om de stijl te bewerken</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8F14464C-674C-48C9-A56A-6DD3A6AFC1BB}" type="datetimeFigureOut">
              <a:rPr lang="nl-NL" smtClean="0"/>
              <a:t>4-10-2019</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8C012984-2606-4C27-8358-67037024759A}" type="slidenum">
              <a:rPr lang="nl-NL" smtClean="0"/>
              <a:t>‹nr.›</a:t>
            </a:fld>
            <a:endParaRPr lang="nl-NL"/>
          </a:p>
        </p:txBody>
      </p:sp>
    </p:spTree>
    <p:extLst>
      <p:ext uri="{BB962C8B-B14F-4D97-AF65-F5344CB8AC3E}">
        <p14:creationId xmlns:p14="http://schemas.microsoft.com/office/powerpoint/2010/main" val="2783305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8F14464C-674C-48C9-A56A-6DD3A6AFC1BB}" type="datetimeFigureOut">
              <a:rPr lang="nl-NL" smtClean="0"/>
              <a:t>4-10-2019</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8C012984-2606-4C27-8358-67037024759A}" type="slidenum">
              <a:rPr lang="nl-NL" smtClean="0"/>
              <a:t>‹nr.›</a:t>
            </a:fld>
            <a:endParaRPr lang="nl-NL"/>
          </a:p>
        </p:txBody>
      </p:sp>
    </p:spTree>
    <p:extLst>
      <p:ext uri="{BB962C8B-B14F-4D97-AF65-F5344CB8AC3E}">
        <p14:creationId xmlns:p14="http://schemas.microsoft.com/office/powerpoint/2010/main" val="782990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nl-NL" smtClean="0"/>
              <a:t>Klik om de stijl te bewerken</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smtClean="0"/>
              <a:t>Klik om de modelstijlen te bewerken</a:t>
            </a:r>
          </a:p>
        </p:txBody>
      </p:sp>
      <p:sp>
        <p:nvSpPr>
          <p:cNvPr id="4" name="Content Placeholder 3"/>
          <p:cNvSpPr>
            <a:spLocks noGrp="1"/>
          </p:cNvSpPr>
          <p:nvPr>
            <p:ph sz="half" idx="2"/>
          </p:nvPr>
        </p:nvSpPr>
        <p:spPr>
          <a:xfrm>
            <a:off x="472381" y="3618442"/>
            <a:ext cx="2901255" cy="5322183"/>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smtClean="0"/>
              <a:t>Klik om de modelstijlen te bewerken</a:t>
            </a:r>
          </a:p>
        </p:txBody>
      </p:sp>
      <p:sp>
        <p:nvSpPr>
          <p:cNvPr id="6" name="Content Placeholder 5"/>
          <p:cNvSpPr>
            <a:spLocks noGrp="1"/>
          </p:cNvSpPr>
          <p:nvPr>
            <p:ph sz="quarter" idx="4"/>
          </p:nvPr>
        </p:nvSpPr>
        <p:spPr>
          <a:xfrm>
            <a:off x="3471863" y="3618442"/>
            <a:ext cx="2915543" cy="5322183"/>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8F14464C-674C-48C9-A56A-6DD3A6AFC1BB}" type="datetimeFigureOut">
              <a:rPr lang="nl-NL" smtClean="0"/>
              <a:t>4-10-2019</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8C012984-2606-4C27-8358-67037024759A}" type="slidenum">
              <a:rPr lang="nl-NL" smtClean="0"/>
              <a:t>‹nr.›</a:t>
            </a:fld>
            <a:endParaRPr lang="nl-NL"/>
          </a:p>
        </p:txBody>
      </p:sp>
    </p:spTree>
    <p:extLst>
      <p:ext uri="{BB962C8B-B14F-4D97-AF65-F5344CB8AC3E}">
        <p14:creationId xmlns:p14="http://schemas.microsoft.com/office/powerpoint/2010/main" val="15394163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Date Placeholder 2"/>
          <p:cNvSpPr>
            <a:spLocks noGrp="1"/>
          </p:cNvSpPr>
          <p:nvPr>
            <p:ph type="dt" sz="half" idx="10"/>
          </p:nvPr>
        </p:nvSpPr>
        <p:spPr/>
        <p:txBody>
          <a:bodyPr/>
          <a:lstStyle/>
          <a:p>
            <a:fld id="{8F14464C-674C-48C9-A56A-6DD3A6AFC1BB}" type="datetimeFigureOut">
              <a:rPr lang="nl-NL" smtClean="0"/>
              <a:t>4-10-2019</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8C012984-2606-4C27-8358-67037024759A}" type="slidenum">
              <a:rPr lang="nl-NL" smtClean="0"/>
              <a:t>‹nr.›</a:t>
            </a:fld>
            <a:endParaRPr lang="nl-NL"/>
          </a:p>
        </p:txBody>
      </p:sp>
    </p:spTree>
    <p:extLst>
      <p:ext uri="{BB962C8B-B14F-4D97-AF65-F5344CB8AC3E}">
        <p14:creationId xmlns:p14="http://schemas.microsoft.com/office/powerpoint/2010/main" val="329724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14464C-674C-48C9-A56A-6DD3A6AFC1BB}" type="datetimeFigureOut">
              <a:rPr lang="nl-NL" smtClean="0"/>
              <a:t>4-10-2019</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8C012984-2606-4C27-8358-67037024759A}" type="slidenum">
              <a:rPr lang="nl-NL" smtClean="0"/>
              <a:t>‹nr.›</a:t>
            </a:fld>
            <a:endParaRPr lang="nl-NL"/>
          </a:p>
        </p:txBody>
      </p:sp>
    </p:spTree>
    <p:extLst>
      <p:ext uri="{BB962C8B-B14F-4D97-AF65-F5344CB8AC3E}">
        <p14:creationId xmlns:p14="http://schemas.microsoft.com/office/powerpoint/2010/main" val="436493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nl-NL" smtClean="0"/>
              <a:t>Klik om de stijl te bewerken</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8F14464C-674C-48C9-A56A-6DD3A6AFC1BB}" type="datetimeFigureOut">
              <a:rPr lang="nl-NL" smtClean="0"/>
              <a:t>4-10-2019</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8C012984-2606-4C27-8358-67037024759A}" type="slidenum">
              <a:rPr lang="nl-NL" smtClean="0"/>
              <a:t>‹nr.›</a:t>
            </a:fld>
            <a:endParaRPr lang="nl-NL"/>
          </a:p>
        </p:txBody>
      </p:sp>
    </p:spTree>
    <p:extLst>
      <p:ext uri="{BB962C8B-B14F-4D97-AF65-F5344CB8AC3E}">
        <p14:creationId xmlns:p14="http://schemas.microsoft.com/office/powerpoint/2010/main" val="2129412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8F14464C-674C-48C9-A56A-6DD3A6AFC1BB}" type="datetimeFigureOut">
              <a:rPr lang="nl-NL" smtClean="0"/>
              <a:t>4-10-2019</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8C012984-2606-4C27-8358-67037024759A}" type="slidenum">
              <a:rPr lang="nl-NL" smtClean="0"/>
              <a:t>‹nr.›</a:t>
            </a:fld>
            <a:endParaRPr lang="nl-NL"/>
          </a:p>
        </p:txBody>
      </p:sp>
    </p:spTree>
    <p:extLst>
      <p:ext uri="{BB962C8B-B14F-4D97-AF65-F5344CB8AC3E}">
        <p14:creationId xmlns:p14="http://schemas.microsoft.com/office/powerpoint/2010/main" val="9627851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nl-NL" smtClean="0"/>
              <a:t>Klik om de stijl te bewerken</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8F14464C-674C-48C9-A56A-6DD3A6AFC1BB}" type="datetimeFigureOut">
              <a:rPr lang="nl-NL" smtClean="0"/>
              <a:t>4-10-2019</a:t>
            </a:fld>
            <a:endParaRPr lang="nl-NL"/>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8C012984-2606-4C27-8358-67037024759A}" type="slidenum">
              <a:rPr lang="nl-NL" smtClean="0"/>
              <a:t>‹nr.›</a:t>
            </a:fld>
            <a:endParaRPr lang="nl-NL"/>
          </a:p>
        </p:txBody>
      </p:sp>
    </p:spTree>
    <p:extLst>
      <p:ext uri="{BB962C8B-B14F-4D97-AF65-F5344CB8AC3E}">
        <p14:creationId xmlns:p14="http://schemas.microsoft.com/office/powerpoint/2010/main" val="35557176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1293668" y="6714703"/>
            <a:ext cx="4270664" cy="3447098"/>
          </a:xfrm>
          <a:prstGeom prst="rect">
            <a:avLst/>
          </a:prstGeom>
          <a:noFill/>
        </p:spPr>
        <p:txBody>
          <a:bodyPr wrap="square" rtlCol="0">
            <a:spAutoFit/>
          </a:bodyPr>
          <a:lstStyle/>
          <a:p>
            <a:pPr algn="ctr"/>
            <a:r>
              <a:rPr lang="nl-NL" sz="1400" dirty="0"/>
              <a:t>Aan de Hoogste God</a:t>
            </a:r>
          </a:p>
          <a:p>
            <a:pPr algn="ctr"/>
            <a:r>
              <a:rPr lang="nl-NL" sz="1400" dirty="0"/>
              <a:t>Dank U voor Uw Goddelijke Zegeningen!</a:t>
            </a:r>
          </a:p>
          <a:p>
            <a:pPr algn="ctr"/>
            <a:r>
              <a:rPr lang="nl-NL" sz="1400" dirty="0"/>
              <a:t>Voor begeleiding, hulp, bescherming en verlichting! Met dank en in vol vertrouwen</a:t>
            </a:r>
            <a:r>
              <a:rPr lang="nl-NL" sz="1400" dirty="0" smtClean="0"/>
              <a:t>!</a:t>
            </a:r>
          </a:p>
          <a:p>
            <a:pPr algn="ctr"/>
            <a:endParaRPr lang="nl-NL" sz="1400" dirty="0"/>
          </a:p>
          <a:p>
            <a:pPr algn="ctr"/>
            <a:r>
              <a:rPr lang="nl-NL" sz="1400" dirty="0"/>
              <a:t>Aan mijn spirituele leraren,</a:t>
            </a:r>
          </a:p>
          <a:p>
            <a:pPr algn="ctr"/>
            <a:r>
              <a:rPr lang="nl-NL" sz="1400" dirty="0"/>
              <a:t>Aan de heilige engelen, spirituele helpers, en aan alle groten,</a:t>
            </a:r>
          </a:p>
          <a:p>
            <a:pPr algn="ctr"/>
            <a:endParaRPr lang="nl-NL" sz="1400" dirty="0" smtClean="0"/>
          </a:p>
          <a:p>
            <a:pPr algn="ctr"/>
            <a:r>
              <a:rPr lang="nl-NL" sz="1400" dirty="0" smtClean="0"/>
              <a:t>Dank </a:t>
            </a:r>
            <a:r>
              <a:rPr lang="nl-NL" sz="1400" dirty="0"/>
              <a:t>jullie voor jullie goddelijke zegeningen!</a:t>
            </a:r>
          </a:p>
          <a:p>
            <a:pPr algn="ctr"/>
            <a:r>
              <a:rPr lang="nl-NL" sz="1400" dirty="0"/>
              <a:t>Voor begeleiding, hulp, bescherming en verlichting! </a:t>
            </a:r>
            <a:endParaRPr lang="nl-NL" sz="1400" dirty="0" smtClean="0"/>
          </a:p>
          <a:p>
            <a:pPr algn="ctr"/>
            <a:endParaRPr lang="nl-NL" sz="1400" dirty="0"/>
          </a:p>
          <a:p>
            <a:pPr algn="ctr"/>
            <a:r>
              <a:rPr lang="nl-NL" sz="1400" dirty="0" smtClean="0"/>
              <a:t>Met </a:t>
            </a:r>
            <a:r>
              <a:rPr lang="nl-NL" sz="1400" dirty="0"/>
              <a:t>dank en in vol vertrouwen!</a:t>
            </a:r>
          </a:p>
          <a:p>
            <a:pPr algn="ctr"/>
            <a:endParaRPr lang="nl-NL" dirty="0"/>
          </a:p>
          <a:p>
            <a:pPr algn="ctr"/>
            <a:endParaRPr lang="nl-NL" dirty="0"/>
          </a:p>
        </p:txBody>
      </p:sp>
      <p:pic>
        <p:nvPicPr>
          <p:cNvPr id="3" name="Afbeelding 2"/>
          <p:cNvPicPr>
            <a:picLocks noChangeAspect="1"/>
          </p:cNvPicPr>
          <p:nvPr/>
        </p:nvPicPr>
        <p:blipFill>
          <a:blip r:embed="rId2"/>
          <a:stretch>
            <a:fillRect/>
          </a:stretch>
        </p:blipFill>
        <p:spPr>
          <a:xfrm>
            <a:off x="1414009" y="413534"/>
            <a:ext cx="4067194" cy="6154660"/>
          </a:xfrm>
          <a:prstGeom prst="rect">
            <a:avLst/>
          </a:prstGeom>
        </p:spPr>
      </p:pic>
    </p:spTree>
    <p:extLst>
      <p:ext uri="{BB962C8B-B14F-4D97-AF65-F5344CB8AC3E}">
        <p14:creationId xmlns:p14="http://schemas.microsoft.com/office/powerpoint/2010/main" val="25833274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smtClean="0"/>
              <a:t>Meng </a:t>
            </a:r>
            <a:r>
              <a:rPr lang="nl-NL" dirty="0" err="1" smtClean="0"/>
              <a:t>mein</a:t>
            </a:r>
            <a:r>
              <a:rPr lang="nl-NL" dirty="0" smtClean="0"/>
              <a:t> chakra</a:t>
            </a:r>
            <a:endParaRPr lang="nl-NL" dirty="0"/>
          </a:p>
        </p:txBody>
      </p:sp>
      <p:sp>
        <p:nvSpPr>
          <p:cNvPr id="3" name="Tijdelijke aanduiding voor inhoud 2"/>
          <p:cNvSpPr>
            <a:spLocks noGrp="1"/>
          </p:cNvSpPr>
          <p:nvPr>
            <p:ph idx="1"/>
          </p:nvPr>
        </p:nvSpPr>
        <p:spPr/>
        <p:txBody>
          <a:bodyPr/>
          <a:lstStyle/>
          <a:p>
            <a:r>
              <a:rPr lang="nl-NL" dirty="0" smtClean="0"/>
              <a:t>aan </a:t>
            </a:r>
            <a:r>
              <a:rPr lang="nl-NL" dirty="0"/>
              <a:t>de achterkant van de </a:t>
            </a:r>
            <a:r>
              <a:rPr lang="nl-NL" dirty="0" smtClean="0"/>
              <a:t>navel</a:t>
            </a:r>
          </a:p>
          <a:p>
            <a:r>
              <a:rPr lang="nl-NL" dirty="0" smtClean="0"/>
              <a:t>is </a:t>
            </a:r>
            <a:r>
              <a:rPr lang="nl-NL" dirty="0"/>
              <a:t>ongeveer </a:t>
            </a:r>
            <a:r>
              <a:rPr lang="nl-NL" dirty="0" smtClean="0"/>
              <a:t>één </a:t>
            </a:r>
            <a:r>
              <a:rPr lang="nl-NL" dirty="0"/>
              <a:t>derde tot de helft in grootte ten opzichte van de andere hoofdchakra's.</a:t>
            </a:r>
          </a:p>
          <a:p>
            <a:r>
              <a:rPr lang="nl-NL" dirty="0" smtClean="0"/>
              <a:t>functioneert </a:t>
            </a:r>
            <a:r>
              <a:rPr lang="nl-NL" dirty="0"/>
              <a:t>als een pompstation in de wervelkolom. </a:t>
            </a:r>
            <a:endParaRPr lang="nl-NL" dirty="0" smtClean="0"/>
          </a:p>
          <a:p>
            <a:r>
              <a:rPr lang="nl-NL" dirty="0" smtClean="0"/>
              <a:t>verantwoordelijk </a:t>
            </a:r>
            <a:r>
              <a:rPr lang="nl-NL" dirty="0"/>
              <a:t>voor het omhoog brengen van </a:t>
            </a:r>
            <a:r>
              <a:rPr lang="nl-NL" dirty="0" err="1"/>
              <a:t>prana</a:t>
            </a:r>
            <a:r>
              <a:rPr lang="nl-NL" dirty="0"/>
              <a:t> uit het basischakra. </a:t>
            </a:r>
            <a:endParaRPr lang="nl-NL" dirty="0" smtClean="0"/>
          </a:p>
          <a:p>
            <a:r>
              <a:rPr lang="nl-NL" dirty="0" smtClean="0"/>
              <a:t>reguleert </a:t>
            </a:r>
            <a:r>
              <a:rPr lang="nl-NL" dirty="0"/>
              <a:t>en </a:t>
            </a:r>
            <a:r>
              <a:rPr lang="nl-NL" dirty="0" err="1"/>
              <a:t>vitaliseert</a:t>
            </a:r>
            <a:r>
              <a:rPr lang="nl-NL" dirty="0"/>
              <a:t> de nieren en bijnieren en is verantwoordelijk voor de bloeddruk.</a:t>
            </a:r>
          </a:p>
          <a:p>
            <a:r>
              <a:rPr lang="nl-NL" dirty="0" smtClean="0"/>
              <a:t>niet </a:t>
            </a:r>
            <a:r>
              <a:rPr lang="nl-NL" dirty="0"/>
              <a:t>functioneren van het meng </a:t>
            </a:r>
            <a:r>
              <a:rPr lang="nl-NL" dirty="0" err="1"/>
              <a:t>mein</a:t>
            </a:r>
            <a:r>
              <a:rPr lang="nl-NL" dirty="0"/>
              <a:t> chakra kan zich manifesteren als nierproblemen, lage vitaliteit, hoge bloeddruk en rugproblemen.</a:t>
            </a:r>
          </a:p>
          <a:p>
            <a:r>
              <a:rPr lang="nl-NL" dirty="0" smtClean="0"/>
              <a:t>baby's</a:t>
            </a:r>
            <a:r>
              <a:rPr lang="nl-NL" dirty="0"/>
              <a:t>, kinderen, zwangere vrouwen en erg oude mensen niet </a:t>
            </a:r>
            <a:r>
              <a:rPr lang="nl-NL" dirty="0" smtClean="0"/>
              <a:t>vitaliseren </a:t>
            </a:r>
            <a:r>
              <a:rPr lang="nl-NL" dirty="0"/>
              <a:t>vanwege de mogelijke tegengestelde effecten die dit tot gevolg kan hebben. </a:t>
            </a:r>
            <a:r>
              <a:rPr lang="nl-NL" dirty="0" smtClean="0"/>
              <a:t>Het </a:t>
            </a:r>
            <a:r>
              <a:rPr lang="nl-NL" dirty="0"/>
              <a:t>meng </a:t>
            </a:r>
            <a:r>
              <a:rPr lang="nl-NL" dirty="0" err="1"/>
              <a:t>mein</a:t>
            </a:r>
            <a:r>
              <a:rPr lang="nl-NL" dirty="0"/>
              <a:t> chakra en het sekschakra reguleren en vitaliseren het gehele urineweg systeem.</a:t>
            </a:r>
          </a:p>
          <a:p>
            <a:endParaRPr lang="nl-NL" dirty="0"/>
          </a:p>
        </p:txBody>
      </p:sp>
    </p:spTree>
    <p:extLst>
      <p:ext uri="{BB962C8B-B14F-4D97-AF65-F5344CB8AC3E}">
        <p14:creationId xmlns:p14="http://schemas.microsoft.com/office/powerpoint/2010/main" val="47700846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0" y="1959298"/>
            <a:ext cx="6858000" cy="5987404"/>
          </a:xfrm>
          <a:prstGeom prst="rect">
            <a:avLst/>
          </a:prstGeom>
        </p:spPr>
      </p:pic>
    </p:spTree>
    <p:extLst>
      <p:ext uri="{BB962C8B-B14F-4D97-AF65-F5344CB8AC3E}">
        <p14:creationId xmlns:p14="http://schemas.microsoft.com/office/powerpoint/2010/main" val="311433514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0" y="1807043"/>
            <a:ext cx="6858000" cy="6291913"/>
          </a:xfrm>
          <a:prstGeom prst="rect">
            <a:avLst/>
          </a:prstGeom>
        </p:spPr>
      </p:pic>
    </p:spTree>
    <p:extLst>
      <p:ext uri="{BB962C8B-B14F-4D97-AF65-F5344CB8AC3E}">
        <p14:creationId xmlns:p14="http://schemas.microsoft.com/office/powerpoint/2010/main" val="164628666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0" y="3167510"/>
            <a:ext cx="6858000" cy="3570979"/>
          </a:xfrm>
          <a:prstGeom prst="rect">
            <a:avLst/>
          </a:prstGeom>
        </p:spPr>
      </p:pic>
    </p:spTree>
    <p:extLst>
      <p:ext uri="{BB962C8B-B14F-4D97-AF65-F5344CB8AC3E}">
        <p14:creationId xmlns:p14="http://schemas.microsoft.com/office/powerpoint/2010/main" val="155922255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266700" y="1971675"/>
            <a:ext cx="6324600" cy="5962650"/>
          </a:xfrm>
          <a:prstGeom prst="rect">
            <a:avLst/>
          </a:prstGeom>
        </p:spPr>
      </p:pic>
    </p:spTree>
    <p:extLst>
      <p:ext uri="{BB962C8B-B14F-4D97-AF65-F5344CB8AC3E}">
        <p14:creationId xmlns:p14="http://schemas.microsoft.com/office/powerpoint/2010/main" val="101270548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0" y="1628926"/>
            <a:ext cx="6858000" cy="6648147"/>
          </a:xfrm>
          <a:prstGeom prst="rect">
            <a:avLst/>
          </a:prstGeom>
        </p:spPr>
      </p:pic>
    </p:spTree>
    <p:extLst>
      <p:ext uri="{BB962C8B-B14F-4D97-AF65-F5344CB8AC3E}">
        <p14:creationId xmlns:p14="http://schemas.microsoft.com/office/powerpoint/2010/main" val="413567311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pic>
        <p:nvPicPr>
          <p:cNvPr id="4" name="Tijdelijke aanduiding voor inhoud 3"/>
          <p:cNvPicPr>
            <a:picLocks noGrp="1" noChangeAspect="1"/>
          </p:cNvPicPr>
          <p:nvPr>
            <p:ph idx="1"/>
          </p:nvPr>
        </p:nvPicPr>
        <p:blipFill>
          <a:blip r:embed="rId2"/>
          <a:stretch>
            <a:fillRect/>
          </a:stretch>
        </p:blipFill>
        <p:spPr>
          <a:xfrm>
            <a:off x="471488" y="2015478"/>
            <a:ext cx="5915025" cy="6337007"/>
          </a:xfrm>
          <a:prstGeom prst="rect">
            <a:avLst/>
          </a:prstGeom>
        </p:spPr>
      </p:pic>
    </p:spTree>
    <p:extLst>
      <p:ext uri="{BB962C8B-B14F-4D97-AF65-F5344CB8AC3E}">
        <p14:creationId xmlns:p14="http://schemas.microsoft.com/office/powerpoint/2010/main" val="294691732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666750" y="3729037"/>
            <a:ext cx="5524500" cy="2447925"/>
          </a:xfrm>
          <a:prstGeom prst="rect">
            <a:avLst/>
          </a:prstGeom>
        </p:spPr>
      </p:pic>
    </p:spTree>
    <p:extLst>
      <p:ext uri="{BB962C8B-B14F-4D97-AF65-F5344CB8AC3E}">
        <p14:creationId xmlns:p14="http://schemas.microsoft.com/office/powerpoint/2010/main" val="54815267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1195387" y="1952625"/>
            <a:ext cx="4467225" cy="6000750"/>
          </a:xfrm>
          <a:prstGeom prst="rect">
            <a:avLst/>
          </a:prstGeom>
        </p:spPr>
      </p:pic>
    </p:spTree>
    <p:extLst>
      <p:ext uri="{BB962C8B-B14F-4D97-AF65-F5344CB8AC3E}">
        <p14:creationId xmlns:p14="http://schemas.microsoft.com/office/powerpoint/2010/main" val="286045715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0" y="1235421"/>
            <a:ext cx="6858000" cy="7435158"/>
          </a:xfrm>
          <a:prstGeom prst="rect">
            <a:avLst/>
          </a:prstGeom>
        </p:spPr>
      </p:pic>
    </p:spTree>
    <p:extLst>
      <p:ext uri="{BB962C8B-B14F-4D97-AF65-F5344CB8AC3E}">
        <p14:creationId xmlns:p14="http://schemas.microsoft.com/office/powerpoint/2010/main" val="169245537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0" y="2599266"/>
            <a:ext cx="6858000" cy="4707467"/>
          </a:xfrm>
          <a:prstGeom prst="rect">
            <a:avLst/>
          </a:prstGeom>
        </p:spPr>
      </p:pic>
    </p:spTree>
    <p:extLst>
      <p:ext uri="{BB962C8B-B14F-4D97-AF65-F5344CB8AC3E}">
        <p14:creationId xmlns:p14="http://schemas.microsoft.com/office/powerpoint/2010/main" val="33739239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smtClean="0"/>
              <a:t>Navelchakra</a:t>
            </a:r>
            <a:endParaRPr lang="nl-NL" dirty="0"/>
          </a:p>
        </p:txBody>
      </p:sp>
      <p:sp>
        <p:nvSpPr>
          <p:cNvPr id="3" name="Tijdelijke aanduiding voor inhoud 2"/>
          <p:cNvSpPr>
            <a:spLocks noGrp="1"/>
          </p:cNvSpPr>
          <p:nvPr>
            <p:ph idx="1"/>
          </p:nvPr>
        </p:nvSpPr>
        <p:spPr/>
        <p:txBody>
          <a:bodyPr>
            <a:normAutofit fontScale="92500" lnSpcReduction="10000"/>
          </a:bodyPr>
          <a:lstStyle/>
          <a:p>
            <a:r>
              <a:rPr lang="nl-NL" dirty="0" smtClean="0"/>
              <a:t>bevindt </a:t>
            </a:r>
            <a:r>
              <a:rPr lang="nl-NL" dirty="0"/>
              <a:t>zich op de </a:t>
            </a:r>
            <a:r>
              <a:rPr lang="nl-NL" dirty="0" smtClean="0"/>
              <a:t>navel</a:t>
            </a:r>
          </a:p>
          <a:p>
            <a:r>
              <a:rPr lang="nl-NL" dirty="0" smtClean="0"/>
              <a:t>reguleert </a:t>
            </a:r>
            <a:r>
              <a:rPr lang="nl-NL" dirty="0"/>
              <a:t>de dikke, dunne en blinde </a:t>
            </a:r>
            <a:r>
              <a:rPr lang="nl-NL" dirty="0" smtClean="0"/>
              <a:t>darm</a:t>
            </a:r>
          </a:p>
          <a:p>
            <a:r>
              <a:rPr lang="nl-NL" dirty="0" smtClean="0"/>
              <a:t>invloed </a:t>
            </a:r>
            <a:r>
              <a:rPr lang="nl-NL" dirty="0"/>
              <a:t>op de </a:t>
            </a:r>
            <a:r>
              <a:rPr lang="nl-NL" dirty="0" smtClean="0"/>
              <a:t>vitaliteit</a:t>
            </a:r>
          </a:p>
          <a:p>
            <a:r>
              <a:rPr lang="nl-NL" dirty="0" smtClean="0"/>
              <a:t>niet </a:t>
            </a:r>
            <a:r>
              <a:rPr lang="nl-NL" dirty="0"/>
              <a:t>goed functioneren van het navelchakra kan zich manifesteren </a:t>
            </a:r>
            <a:r>
              <a:rPr lang="nl-NL" dirty="0" smtClean="0"/>
              <a:t>als </a:t>
            </a:r>
            <a:r>
              <a:rPr lang="nl-NL" dirty="0"/>
              <a:t>constipatie, blinde darmontsteking, moeilijkheden bij een bevalling, lage vitaliteit en problemen met de darmen.</a:t>
            </a:r>
          </a:p>
          <a:p>
            <a:r>
              <a:rPr lang="nl-NL" dirty="0"/>
              <a:t>Het woord ki wordt gebruikt om allerlei soorten </a:t>
            </a:r>
            <a:r>
              <a:rPr lang="nl-NL" dirty="0" err="1"/>
              <a:t>prana</a:t>
            </a:r>
            <a:r>
              <a:rPr lang="nl-NL" dirty="0"/>
              <a:t> aan te duiden. Het wordt gebruikt voor </a:t>
            </a:r>
            <a:r>
              <a:rPr lang="nl-NL" dirty="0" err="1"/>
              <a:t>luchtprana</a:t>
            </a:r>
            <a:r>
              <a:rPr lang="nl-NL" dirty="0"/>
              <a:t>, </a:t>
            </a:r>
            <a:r>
              <a:rPr lang="nl-NL" dirty="0" err="1"/>
              <a:t>grondprana</a:t>
            </a:r>
            <a:r>
              <a:rPr lang="nl-NL" dirty="0"/>
              <a:t>, rode </a:t>
            </a:r>
            <a:r>
              <a:rPr lang="nl-NL" dirty="0" err="1"/>
              <a:t>prana</a:t>
            </a:r>
            <a:r>
              <a:rPr lang="nl-NL" dirty="0"/>
              <a:t> en andere soorten </a:t>
            </a:r>
            <a:r>
              <a:rPr lang="nl-NL" dirty="0" err="1"/>
              <a:t>prana</a:t>
            </a:r>
            <a:r>
              <a:rPr lang="nl-NL" dirty="0"/>
              <a:t>. Het wordt ook gebruikt om </a:t>
            </a:r>
            <a:r>
              <a:rPr lang="nl-NL" dirty="0" err="1"/>
              <a:t>biosynthetische</a:t>
            </a:r>
            <a:r>
              <a:rPr lang="nl-NL" dirty="0"/>
              <a:t> ki aan te duiden, die geproduceerd wordt door het navelchakra. Deze </a:t>
            </a:r>
            <a:r>
              <a:rPr lang="nl-NL" dirty="0" err="1"/>
              <a:t>biosynthetische</a:t>
            </a:r>
            <a:r>
              <a:rPr lang="nl-NL" dirty="0"/>
              <a:t> ki is heel wat anders dan gewone </a:t>
            </a:r>
            <a:r>
              <a:rPr lang="nl-NL" dirty="0" err="1"/>
              <a:t>prana</a:t>
            </a:r>
            <a:r>
              <a:rPr lang="nl-NL" dirty="0"/>
              <a:t>. Het is van invloed op het vermogen </a:t>
            </a:r>
            <a:r>
              <a:rPr lang="nl-NL" dirty="0" err="1"/>
              <a:t>prana</a:t>
            </a:r>
            <a:r>
              <a:rPr lang="nl-NL" dirty="0"/>
              <a:t> op te nemen, te verteren en te verdelen. Onder slechte weersomstandigheden is er weinig </a:t>
            </a:r>
            <a:r>
              <a:rPr lang="nl-NL" dirty="0" err="1"/>
              <a:t>luchtprana</a:t>
            </a:r>
            <a:r>
              <a:rPr lang="nl-NL" dirty="0"/>
              <a:t> aanwezig. Mensen met minder </a:t>
            </a:r>
            <a:r>
              <a:rPr lang="nl-NL" dirty="0" err="1"/>
              <a:t>biosynthetische</a:t>
            </a:r>
            <a:r>
              <a:rPr lang="nl-NL" dirty="0"/>
              <a:t> ki hebben meer moeite met het opnemen van </a:t>
            </a:r>
            <a:r>
              <a:rPr lang="nl-NL" dirty="0" err="1"/>
              <a:t>luchtprana</a:t>
            </a:r>
            <a:r>
              <a:rPr lang="nl-NL" dirty="0"/>
              <a:t> en zullen zich daarom vermoeider voelen dan anderen.</a:t>
            </a:r>
          </a:p>
          <a:p>
            <a:r>
              <a:rPr lang="nl-NL" dirty="0"/>
              <a:t>Het lichaam krijgt voedingsstoffen binnen door te eten en te drinken en produceert tijdens dit proces hormonen in de endocriene klieren. De verschillende soorten </a:t>
            </a:r>
            <a:r>
              <a:rPr lang="nl-NL" dirty="0" err="1"/>
              <a:t>prana</a:t>
            </a:r>
            <a:r>
              <a:rPr lang="nl-NL" dirty="0"/>
              <a:t> kun je zien als het voedsel, het water en de sappen die het lichaam binnen krijgt. De </a:t>
            </a:r>
            <a:r>
              <a:rPr lang="nl-NL" dirty="0" err="1"/>
              <a:t>biosynthetische</a:t>
            </a:r>
            <a:r>
              <a:rPr lang="nl-NL" dirty="0"/>
              <a:t> ki kun je zien als de hormonen die het lichaam produceert. De </a:t>
            </a:r>
            <a:r>
              <a:rPr lang="nl-NL" dirty="0" err="1"/>
              <a:t>biosynthetische</a:t>
            </a:r>
            <a:r>
              <a:rPr lang="nl-NL" dirty="0"/>
              <a:t> ki die de navel produceert is goud van kleur.</a:t>
            </a:r>
          </a:p>
          <a:p>
            <a:endParaRPr lang="nl-NL" dirty="0"/>
          </a:p>
          <a:p>
            <a:endParaRPr lang="nl-NL" dirty="0"/>
          </a:p>
        </p:txBody>
      </p:sp>
    </p:spTree>
    <p:extLst>
      <p:ext uri="{BB962C8B-B14F-4D97-AF65-F5344CB8AC3E}">
        <p14:creationId xmlns:p14="http://schemas.microsoft.com/office/powerpoint/2010/main" val="295246799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466725" y="2752725"/>
            <a:ext cx="5924550" cy="4400550"/>
          </a:xfrm>
          <a:prstGeom prst="rect">
            <a:avLst/>
          </a:prstGeom>
        </p:spPr>
      </p:pic>
    </p:spTree>
    <p:extLst>
      <p:ext uri="{BB962C8B-B14F-4D97-AF65-F5344CB8AC3E}">
        <p14:creationId xmlns:p14="http://schemas.microsoft.com/office/powerpoint/2010/main" val="237256622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0" y="1748518"/>
            <a:ext cx="6858000" cy="6408964"/>
          </a:xfrm>
          <a:prstGeom prst="rect">
            <a:avLst/>
          </a:prstGeom>
        </p:spPr>
      </p:pic>
    </p:spTree>
    <p:extLst>
      <p:ext uri="{BB962C8B-B14F-4D97-AF65-F5344CB8AC3E}">
        <p14:creationId xmlns:p14="http://schemas.microsoft.com/office/powerpoint/2010/main" val="147067391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a:stretch>
            <a:fillRect/>
          </a:stretch>
        </p:blipFill>
        <p:spPr>
          <a:xfrm>
            <a:off x="995362" y="1885950"/>
            <a:ext cx="4867275" cy="6134100"/>
          </a:xfrm>
          <a:prstGeom prst="rect">
            <a:avLst/>
          </a:prstGeom>
        </p:spPr>
      </p:pic>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spTree>
    <p:extLst>
      <p:ext uri="{BB962C8B-B14F-4D97-AF65-F5344CB8AC3E}">
        <p14:creationId xmlns:p14="http://schemas.microsoft.com/office/powerpoint/2010/main" val="139296218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0" y="2712267"/>
            <a:ext cx="6858000" cy="4481465"/>
          </a:xfrm>
          <a:prstGeom prst="rect">
            <a:avLst/>
          </a:prstGeom>
        </p:spPr>
      </p:pic>
    </p:spTree>
    <p:extLst>
      <p:ext uri="{BB962C8B-B14F-4D97-AF65-F5344CB8AC3E}">
        <p14:creationId xmlns:p14="http://schemas.microsoft.com/office/powerpoint/2010/main" val="376630810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1128712" y="2000250"/>
            <a:ext cx="4600575" cy="5905500"/>
          </a:xfrm>
          <a:prstGeom prst="rect">
            <a:avLst/>
          </a:prstGeom>
        </p:spPr>
      </p:pic>
    </p:spTree>
    <p:extLst>
      <p:ext uri="{BB962C8B-B14F-4D97-AF65-F5344CB8AC3E}">
        <p14:creationId xmlns:p14="http://schemas.microsoft.com/office/powerpoint/2010/main" val="190349661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0" y="1315537"/>
            <a:ext cx="6858000" cy="7274926"/>
          </a:xfrm>
          <a:prstGeom prst="rect">
            <a:avLst/>
          </a:prstGeom>
        </p:spPr>
      </p:pic>
    </p:spTree>
    <p:extLst>
      <p:ext uri="{BB962C8B-B14F-4D97-AF65-F5344CB8AC3E}">
        <p14:creationId xmlns:p14="http://schemas.microsoft.com/office/powerpoint/2010/main" val="194902887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pic>
        <p:nvPicPr>
          <p:cNvPr id="4" name="Tijdelijke aanduiding voor inhoud 3"/>
          <p:cNvPicPr>
            <a:picLocks noGrp="1" noChangeAspect="1"/>
          </p:cNvPicPr>
          <p:nvPr>
            <p:ph idx="1"/>
          </p:nvPr>
        </p:nvPicPr>
        <p:blipFill>
          <a:blip r:embed="rId2"/>
          <a:stretch>
            <a:fillRect/>
          </a:stretch>
        </p:blipFill>
        <p:spPr>
          <a:xfrm>
            <a:off x="947738" y="2074069"/>
            <a:ext cx="4962525" cy="6219825"/>
          </a:xfrm>
          <a:prstGeom prst="rect">
            <a:avLst/>
          </a:prstGeom>
        </p:spPr>
      </p:pic>
    </p:spTree>
    <p:extLst>
      <p:ext uri="{BB962C8B-B14F-4D97-AF65-F5344CB8AC3E}">
        <p14:creationId xmlns:p14="http://schemas.microsoft.com/office/powerpoint/2010/main" val="146852206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0" y="1274774"/>
            <a:ext cx="6858000" cy="7356451"/>
          </a:xfrm>
          <a:prstGeom prst="rect">
            <a:avLst/>
          </a:prstGeom>
        </p:spPr>
      </p:pic>
    </p:spTree>
    <p:extLst>
      <p:ext uri="{BB962C8B-B14F-4D97-AF65-F5344CB8AC3E}">
        <p14:creationId xmlns:p14="http://schemas.microsoft.com/office/powerpoint/2010/main" val="63336207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a:stretch>
            <a:fillRect/>
          </a:stretch>
        </p:blipFill>
        <p:spPr>
          <a:xfrm>
            <a:off x="0" y="1716829"/>
            <a:ext cx="6858000" cy="6472342"/>
          </a:xfrm>
          <a:prstGeom prst="rect">
            <a:avLst/>
          </a:prstGeom>
        </p:spPr>
      </p:pic>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spTree>
    <p:extLst>
      <p:ext uri="{BB962C8B-B14F-4D97-AF65-F5344CB8AC3E}">
        <p14:creationId xmlns:p14="http://schemas.microsoft.com/office/powerpoint/2010/main" val="183790840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533400" y="1814512"/>
            <a:ext cx="5791200" cy="6276975"/>
          </a:xfrm>
          <a:prstGeom prst="rect">
            <a:avLst/>
          </a:prstGeom>
        </p:spPr>
      </p:pic>
    </p:spTree>
    <p:extLst>
      <p:ext uri="{BB962C8B-B14F-4D97-AF65-F5344CB8AC3E}">
        <p14:creationId xmlns:p14="http://schemas.microsoft.com/office/powerpoint/2010/main" val="2873763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smtClean="0"/>
              <a:t>Miltchakra (filtert bloed)</a:t>
            </a:r>
            <a:endParaRPr lang="nl-NL" dirty="0"/>
          </a:p>
        </p:txBody>
      </p:sp>
      <p:sp>
        <p:nvSpPr>
          <p:cNvPr id="3" name="Tijdelijke aanduiding voor inhoud 2"/>
          <p:cNvSpPr>
            <a:spLocks noGrp="1"/>
          </p:cNvSpPr>
          <p:nvPr>
            <p:ph idx="1"/>
          </p:nvPr>
        </p:nvSpPr>
        <p:spPr/>
        <p:txBody>
          <a:bodyPr>
            <a:normAutofit lnSpcReduction="10000"/>
          </a:bodyPr>
          <a:lstStyle/>
          <a:p>
            <a:r>
              <a:rPr lang="nl-NL" dirty="0" smtClean="0"/>
              <a:t>een </a:t>
            </a:r>
            <a:r>
              <a:rPr lang="nl-NL" dirty="0"/>
              <a:t>voor- en een achterkant. </a:t>
            </a:r>
            <a:endParaRPr lang="nl-NL" dirty="0" smtClean="0"/>
          </a:p>
          <a:p>
            <a:r>
              <a:rPr lang="nl-NL" dirty="0" smtClean="0"/>
              <a:t>bevindt </a:t>
            </a:r>
            <a:r>
              <a:rPr lang="nl-NL" dirty="0"/>
              <a:t>zich aan de linkerkant van de onderbuik tussen de voorkant van de zonnevlecht en het navelchakra, in het midden van de onderste linker rib. </a:t>
            </a:r>
            <a:endParaRPr lang="nl-NL" dirty="0" smtClean="0"/>
          </a:p>
          <a:p>
            <a:r>
              <a:rPr lang="nl-NL" dirty="0" smtClean="0"/>
              <a:t>Het </a:t>
            </a:r>
            <a:r>
              <a:rPr lang="nl-NL" dirty="0"/>
              <a:t>achterste miltchakra zit aan de achterkant van het voorste miltchakra. </a:t>
            </a:r>
            <a:endParaRPr lang="nl-NL" dirty="0" smtClean="0"/>
          </a:p>
          <a:p>
            <a:r>
              <a:rPr lang="nl-NL" dirty="0" smtClean="0"/>
              <a:t>is </a:t>
            </a:r>
            <a:r>
              <a:rPr lang="nl-NL" dirty="0"/>
              <a:t>ongeveer </a:t>
            </a:r>
            <a:r>
              <a:rPr lang="nl-NL" dirty="0" smtClean="0"/>
              <a:t>één </a:t>
            </a:r>
            <a:r>
              <a:rPr lang="nl-NL" dirty="0"/>
              <a:t>derde tot de helft in grootte ten opzichte van de andere hoofdchakra's.</a:t>
            </a:r>
          </a:p>
          <a:p>
            <a:r>
              <a:rPr lang="nl-NL" dirty="0" smtClean="0"/>
              <a:t>reguleren </a:t>
            </a:r>
            <a:r>
              <a:rPr lang="nl-NL" dirty="0"/>
              <a:t>en vitaliseren de </a:t>
            </a:r>
            <a:r>
              <a:rPr lang="nl-NL" dirty="0" smtClean="0"/>
              <a:t>milt</a:t>
            </a:r>
          </a:p>
          <a:p>
            <a:r>
              <a:rPr lang="nl-NL" dirty="0" smtClean="0"/>
              <a:t>Opname van </a:t>
            </a:r>
            <a:r>
              <a:rPr lang="nl-NL" dirty="0" err="1" smtClean="0"/>
              <a:t>luchtprana</a:t>
            </a:r>
            <a:r>
              <a:rPr lang="nl-NL" dirty="0" smtClean="0"/>
              <a:t>, </a:t>
            </a:r>
            <a:r>
              <a:rPr lang="nl-NL" dirty="0"/>
              <a:t>verteerd en verdeeld over de overige chakra's en het lichaam en </a:t>
            </a:r>
            <a:r>
              <a:rPr lang="nl-NL" dirty="0" err="1"/>
              <a:t>vitaliseert</a:t>
            </a:r>
            <a:r>
              <a:rPr lang="nl-NL" dirty="0"/>
              <a:t> dus het gehele lichaam. </a:t>
            </a:r>
            <a:endParaRPr lang="nl-NL" dirty="0" smtClean="0"/>
          </a:p>
          <a:p>
            <a:r>
              <a:rPr lang="nl-NL" dirty="0" smtClean="0"/>
              <a:t>speelt een </a:t>
            </a:r>
            <a:r>
              <a:rPr lang="nl-NL" dirty="0"/>
              <a:t>grote rol in het welzijn van de </a:t>
            </a:r>
            <a:r>
              <a:rPr lang="nl-NL" dirty="0" smtClean="0"/>
              <a:t>mens.</a:t>
            </a:r>
          </a:p>
          <a:p>
            <a:r>
              <a:rPr lang="nl-NL" dirty="0" smtClean="0"/>
              <a:t>Een </a:t>
            </a:r>
            <a:r>
              <a:rPr lang="nl-NL" dirty="0"/>
              <a:t>zwak miltchakra betekent dus een zwak fysiek lichaam en een laag niveau van </a:t>
            </a:r>
            <a:r>
              <a:rPr lang="nl-NL" dirty="0" err="1" smtClean="0"/>
              <a:t>prana</a:t>
            </a:r>
            <a:r>
              <a:rPr lang="nl-NL" dirty="0" smtClean="0"/>
              <a:t>. (</a:t>
            </a:r>
            <a:r>
              <a:rPr lang="nl-NL" dirty="0" err="1" smtClean="0"/>
              <a:t>burnout</a:t>
            </a:r>
            <a:r>
              <a:rPr lang="nl-NL" dirty="0" smtClean="0"/>
              <a:t>)</a:t>
            </a:r>
          </a:p>
          <a:p>
            <a:r>
              <a:rPr lang="nl-NL" dirty="0" smtClean="0"/>
              <a:t>baby's </a:t>
            </a:r>
            <a:r>
              <a:rPr lang="nl-NL" dirty="0"/>
              <a:t>en kinderen niet </a:t>
            </a:r>
            <a:r>
              <a:rPr lang="nl-NL" dirty="0" smtClean="0"/>
              <a:t>vitaliseren</a:t>
            </a:r>
          </a:p>
          <a:p>
            <a:r>
              <a:rPr lang="nl-NL" dirty="0" smtClean="0"/>
              <a:t>mensen </a:t>
            </a:r>
            <a:r>
              <a:rPr lang="nl-NL" dirty="0"/>
              <a:t>met hoge bloeddruk of een verleden van hoge bloeddruk </a:t>
            </a:r>
            <a:r>
              <a:rPr lang="nl-NL" dirty="0" smtClean="0"/>
              <a:t>niet vitaliseren</a:t>
            </a:r>
          </a:p>
          <a:p>
            <a:r>
              <a:rPr lang="nl-NL" dirty="0" smtClean="0"/>
              <a:t>wordt </a:t>
            </a:r>
            <a:r>
              <a:rPr lang="nl-NL" dirty="0"/>
              <a:t>gebruikt </a:t>
            </a:r>
            <a:r>
              <a:rPr lang="nl-NL" dirty="0" smtClean="0"/>
              <a:t>bij erge depletie of zwakte</a:t>
            </a:r>
          </a:p>
          <a:p>
            <a:r>
              <a:rPr lang="nl-NL" dirty="0" smtClean="0"/>
              <a:t>ernstige infectie </a:t>
            </a:r>
            <a:r>
              <a:rPr lang="nl-NL" dirty="0"/>
              <a:t>om de snelheid van het herstel te vergroten.</a:t>
            </a:r>
          </a:p>
          <a:p>
            <a:endParaRPr lang="nl-NL" dirty="0"/>
          </a:p>
        </p:txBody>
      </p:sp>
    </p:spTree>
    <p:extLst>
      <p:ext uri="{BB962C8B-B14F-4D97-AF65-F5344CB8AC3E}">
        <p14:creationId xmlns:p14="http://schemas.microsoft.com/office/powerpoint/2010/main" val="191917078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a:stretch>
            <a:fillRect/>
          </a:stretch>
        </p:blipFill>
        <p:spPr>
          <a:xfrm>
            <a:off x="0" y="3698384"/>
            <a:ext cx="6858000" cy="2509231"/>
          </a:xfrm>
          <a:prstGeom prst="rect">
            <a:avLst/>
          </a:prstGeom>
        </p:spPr>
      </p:pic>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spTree>
    <p:extLst>
      <p:ext uri="{BB962C8B-B14F-4D97-AF65-F5344CB8AC3E}">
        <p14:creationId xmlns:p14="http://schemas.microsoft.com/office/powerpoint/2010/main" val="125123475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0" y="1952625"/>
            <a:ext cx="6858000" cy="6000750"/>
          </a:xfrm>
          <a:prstGeom prst="rect">
            <a:avLst/>
          </a:prstGeom>
        </p:spPr>
      </p:pic>
    </p:spTree>
    <p:extLst>
      <p:ext uri="{BB962C8B-B14F-4D97-AF65-F5344CB8AC3E}">
        <p14:creationId xmlns:p14="http://schemas.microsoft.com/office/powerpoint/2010/main" val="28216757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0" y="2114453"/>
            <a:ext cx="6858000" cy="5677094"/>
          </a:xfrm>
          <a:prstGeom prst="rect">
            <a:avLst/>
          </a:prstGeom>
        </p:spPr>
      </p:pic>
    </p:spTree>
    <p:extLst>
      <p:ext uri="{BB962C8B-B14F-4D97-AF65-F5344CB8AC3E}">
        <p14:creationId xmlns:p14="http://schemas.microsoft.com/office/powerpoint/2010/main" val="132666616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0" y="1403902"/>
            <a:ext cx="6858000" cy="7098196"/>
          </a:xfrm>
          <a:prstGeom prst="rect">
            <a:avLst/>
          </a:prstGeom>
        </p:spPr>
      </p:pic>
    </p:spTree>
    <p:extLst>
      <p:ext uri="{BB962C8B-B14F-4D97-AF65-F5344CB8AC3E}">
        <p14:creationId xmlns:p14="http://schemas.microsoft.com/office/powerpoint/2010/main" val="126185062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0" y="2037708"/>
            <a:ext cx="6858000" cy="5830584"/>
          </a:xfrm>
          <a:prstGeom prst="rect">
            <a:avLst/>
          </a:prstGeom>
        </p:spPr>
      </p:pic>
    </p:spTree>
    <p:extLst>
      <p:ext uri="{BB962C8B-B14F-4D97-AF65-F5344CB8AC3E}">
        <p14:creationId xmlns:p14="http://schemas.microsoft.com/office/powerpoint/2010/main" val="251944471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195262" y="2581275"/>
            <a:ext cx="6467475" cy="4743450"/>
          </a:xfrm>
          <a:prstGeom prst="rect">
            <a:avLst/>
          </a:prstGeom>
        </p:spPr>
      </p:pic>
    </p:spTree>
    <p:extLst>
      <p:ext uri="{BB962C8B-B14F-4D97-AF65-F5344CB8AC3E}">
        <p14:creationId xmlns:p14="http://schemas.microsoft.com/office/powerpoint/2010/main" val="390995385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0" y="2847242"/>
            <a:ext cx="6858000" cy="4211515"/>
          </a:xfrm>
          <a:prstGeom prst="rect">
            <a:avLst/>
          </a:prstGeom>
        </p:spPr>
      </p:pic>
    </p:spTree>
    <p:extLst>
      <p:ext uri="{BB962C8B-B14F-4D97-AF65-F5344CB8AC3E}">
        <p14:creationId xmlns:p14="http://schemas.microsoft.com/office/powerpoint/2010/main" val="32439901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0" y="2252488"/>
            <a:ext cx="6858000" cy="5401023"/>
          </a:xfrm>
          <a:prstGeom prst="rect">
            <a:avLst/>
          </a:prstGeom>
        </p:spPr>
      </p:pic>
    </p:spTree>
    <p:extLst>
      <p:ext uri="{BB962C8B-B14F-4D97-AF65-F5344CB8AC3E}">
        <p14:creationId xmlns:p14="http://schemas.microsoft.com/office/powerpoint/2010/main" val="207726147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0" y="2059781"/>
            <a:ext cx="6858000" cy="5786438"/>
          </a:xfrm>
          <a:prstGeom prst="rect">
            <a:avLst/>
          </a:prstGeom>
        </p:spPr>
      </p:pic>
    </p:spTree>
    <p:extLst>
      <p:ext uri="{BB962C8B-B14F-4D97-AF65-F5344CB8AC3E}">
        <p14:creationId xmlns:p14="http://schemas.microsoft.com/office/powerpoint/2010/main" val="131571568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376237" y="1905000"/>
            <a:ext cx="6105525" cy="6096000"/>
          </a:xfrm>
          <a:prstGeom prst="rect">
            <a:avLst/>
          </a:prstGeom>
        </p:spPr>
      </p:pic>
    </p:spTree>
    <p:extLst>
      <p:ext uri="{BB962C8B-B14F-4D97-AF65-F5344CB8AC3E}">
        <p14:creationId xmlns:p14="http://schemas.microsoft.com/office/powerpoint/2010/main" val="42470194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smtClean="0"/>
              <a:t>Zonnevlecht – Solar Plexus</a:t>
            </a:r>
            <a:endParaRPr lang="nl-NL" dirty="0"/>
          </a:p>
        </p:txBody>
      </p:sp>
      <p:sp>
        <p:nvSpPr>
          <p:cNvPr id="3" name="Tijdelijke aanduiding voor inhoud 2"/>
          <p:cNvSpPr>
            <a:spLocks noGrp="1"/>
          </p:cNvSpPr>
          <p:nvPr>
            <p:ph idx="1"/>
          </p:nvPr>
        </p:nvSpPr>
        <p:spPr/>
        <p:txBody>
          <a:bodyPr>
            <a:normAutofit lnSpcReduction="10000"/>
          </a:bodyPr>
          <a:lstStyle/>
          <a:p>
            <a:r>
              <a:rPr lang="nl-NL" dirty="0" smtClean="0"/>
              <a:t>voor- </a:t>
            </a:r>
            <a:r>
              <a:rPr lang="nl-NL" dirty="0"/>
              <a:t>en </a:t>
            </a:r>
            <a:r>
              <a:rPr lang="nl-NL" dirty="0" smtClean="0"/>
              <a:t>achterkant</a:t>
            </a:r>
          </a:p>
          <a:p>
            <a:pPr lvl="1"/>
            <a:r>
              <a:rPr lang="nl-NL" dirty="0" smtClean="0"/>
              <a:t>voorkant bevindt zich </a:t>
            </a:r>
            <a:r>
              <a:rPr lang="nl-NL" dirty="0"/>
              <a:t>ter hoogte van de holte tussen de onderste ribben. </a:t>
            </a:r>
            <a:endParaRPr lang="nl-NL" dirty="0" smtClean="0"/>
          </a:p>
          <a:p>
            <a:pPr lvl="1"/>
            <a:r>
              <a:rPr lang="nl-NL" dirty="0" smtClean="0"/>
              <a:t>achterste bevindt </a:t>
            </a:r>
            <a:r>
              <a:rPr lang="nl-NL" dirty="0"/>
              <a:t>zich precies aan de achterkant hiervan. </a:t>
            </a:r>
            <a:r>
              <a:rPr lang="nl-NL" dirty="0" smtClean="0"/>
              <a:t>	</a:t>
            </a:r>
          </a:p>
          <a:p>
            <a:r>
              <a:rPr lang="nl-NL" dirty="0" smtClean="0"/>
              <a:t>reguleert </a:t>
            </a:r>
            <a:r>
              <a:rPr lang="nl-NL" dirty="0"/>
              <a:t>en </a:t>
            </a:r>
            <a:r>
              <a:rPr lang="nl-NL" dirty="0" err="1"/>
              <a:t>vitaliseert</a:t>
            </a:r>
            <a:r>
              <a:rPr lang="nl-NL" dirty="0"/>
              <a:t> het diafragma, de alvleesklier, de lever, de maag en tot op zekere hoogte de dikke, dunne en blinde darm, de longen, het hart en andere delen van het lichaam. </a:t>
            </a:r>
            <a:endParaRPr lang="nl-NL" dirty="0" smtClean="0"/>
          </a:p>
          <a:p>
            <a:r>
              <a:rPr lang="nl-NL" dirty="0" smtClean="0"/>
              <a:t>invloed </a:t>
            </a:r>
            <a:r>
              <a:rPr lang="nl-NL" dirty="0"/>
              <a:t>op de kwaliteit van het bloed omdat het de lever reguleert en </a:t>
            </a:r>
            <a:r>
              <a:rPr lang="nl-NL" dirty="0" err="1" smtClean="0"/>
              <a:t>vitaliseert</a:t>
            </a:r>
            <a:endParaRPr lang="nl-NL" dirty="0" smtClean="0"/>
          </a:p>
          <a:p>
            <a:pPr lvl="1"/>
            <a:r>
              <a:rPr lang="nl-NL" dirty="0" smtClean="0"/>
              <a:t>Ontgift het bloed</a:t>
            </a:r>
          </a:p>
          <a:p>
            <a:pPr lvl="1"/>
            <a:r>
              <a:rPr lang="nl-NL" dirty="0" smtClean="0"/>
              <a:t>reguleert het </a:t>
            </a:r>
            <a:r>
              <a:rPr lang="nl-NL" dirty="0"/>
              <a:t>cholesterol </a:t>
            </a:r>
            <a:r>
              <a:rPr lang="nl-NL" dirty="0" smtClean="0"/>
              <a:t>gehalte</a:t>
            </a:r>
          </a:p>
          <a:p>
            <a:pPr lvl="1"/>
            <a:r>
              <a:rPr lang="nl-NL" dirty="0" smtClean="0"/>
              <a:t>invloed </a:t>
            </a:r>
            <a:r>
              <a:rPr lang="nl-NL" dirty="0"/>
              <a:t>op de conditie van het hart.</a:t>
            </a:r>
          </a:p>
          <a:p>
            <a:r>
              <a:rPr lang="nl-NL" dirty="0" smtClean="0"/>
              <a:t>doorvoerpunt </a:t>
            </a:r>
            <a:r>
              <a:rPr lang="nl-NL" dirty="0"/>
              <a:t>van subtiele energieën van de lagere chakra's naar de hogere chakra's en omgedraaid. </a:t>
            </a:r>
            <a:endParaRPr lang="nl-NL" dirty="0" smtClean="0"/>
          </a:p>
          <a:p>
            <a:r>
              <a:rPr lang="nl-NL" dirty="0" smtClean="0"/>
              <a:t>Vitaliseer het </a:t>
            </a:r>
            <a:r>
              <a:rPr lang="nl-NL" dirty="0"/>
              <a:t>hele lichaam </a:t>
            </a:r>
            <a:r>
              <a:rPr lang="nl-NL" dirty="0" smtClean="0"/>
              <a:t>via de </a:t>
            </a:r>
            <a:r>
              <a:rPr lang="nl-NL" dirty="0"/>
              <a:t>zonnevlecht</a:t>
            </a:r>
            <a:r>
              <a:rPr lang="nl-NL" dirty="0" smtClean="0"/>
              <a:t>.</a:t>
            </a:r>
          </a:p>
          <a:p>
            <a:r>
              <a:rPr lang="nl-NL" dirty="0" smtClean="0"/>
              <a:t>reguleert </a:t>
            </a:r>
            <a:r>
              <a:rPr lang="nl-NL" dirty="0"/>
              <a:t>de </a:t>
            </a:r>
            <a:r>
              <a:rPr lang="nl-NL" dirty="0" smtClean="0"/>
              <a:t>lichaamstemperatuur</a:t>
            </a:r>
          </a:p>
          <a:p>
            <a:r>
              <a:rPr lang="nl-NL" dirty="0" smtClean="0"/>
              <a:t>niet </a:t>
            </a:r>
            <a:r>
              <a:rPr lang="nl-NL" dirty="0"/>
              <a:t>goed functioneren van de zonnevlecht kan manifesteren als diabetes, zweren, hepatitis, hartklachten en andere problemen met de genoemde organen.</a:t>
            </a:r>
          </a:p>
          <a:p>
            <a:r>
              <a:rPr lang="nl-NL" dirty="0"/>
              <a:t>De zonnevlecht en het </a:t>
            </a:r>
            <a:r>
              <a:rPr lang="nl-NL" dirty="0" smtClean="0"/>
              <a:t>navelchakra </a:t>
            </a:r>
            <a:r>
              <a:rPr lang="nl-NL" dirty="0"/>
              <a:t>reguleren en vitaliseren het hele spijsverteringssysteem.</a:t>
            </a:r>
          </a:p>
          <a:p>
            <a:endParaRPr lang="nl-NL" dirty="0"/>
          </a:p>
          <a:p>
            <a:endParaRPr lang="nl-NL" dirty="0"/>
          </a:p>
        </p:txBody>
      </p:sp>
    </p:spTree>
    <p:extLst>
      <p:ext uri="{BB962C8B-B14F-4D97-AF65-F5344CB8AC3E}">
        <p14:creationId xmlns:p14="http://schemas.microsoft.com/office/powerpoint/2010/main" val="361631285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1395412" y="3681412"/>
            <a:ext cx="4067175" cy="2543175"/>
          </a:xfrm>
          <a:prstGeom prst="rect">
            <a:avLst/>
          </a:prstGeom>
        </p:spPr>
      </p:pic>
    </p:spTree>
    <p:extLst>
      <p:ext uri="{BB962C8B-B14F-4D97-AF65-F5344CB8AC3E}">
        <p14:creationId xmlns:p14="http://schemas.microsoft.com/office/powerpoint/2010/main" val="317752704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0" y="2012564"/>
            <a:ext cx="6858000" cy="5880871"/>
          </a:xfrm>
          <a:prstGeom prst="rect">
            <a:avLst/>
          </a:prstGeom>
        </p:spPr>
      </p:pic>
    </p:spTree>
    <p:extLst>
      <p:ext uri="{BB962C8B-B14F-4D97-AF65-F5344CB8AC3E}">
        <p14:creationId xmlns:p14="http://schemas.microsoft.com/office/powerpoint/2010/main" val="284968974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0" y="3829210"/>
            <a:ext cx="6858000" cy="2247580"/>
          </a:xfrm>
          <a:prstGeom prst="rect">
            <a:avLst/>
          </a:prstGeom>
        </p:spPr>
      </p:pic>
    </p:spTree>
    <p:extLst>
      <p:ext uri="{BB962C8B-B14F-4D97-AF65-F5344CB8AC3E}">
        <p14:creationId xmlns:p14="http://schemas.microsoft.com/office/powerpoint/2010/main" val="131506409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519112" y="1714500"/>
            <a:ext cx="5819775" cy="6477000"/>
          </a:xfrm>
          <a:prstGeom prst="rect">
            <a:avLst/>
          </a:prstGeom>
        </p:spPr>
      </p:pic>
    </p:spTree>
    <p:extLst>
      <p:ext uri="{BB962C8B-B14F-4D97-AF65-F5344CB8AC3E}">
        <p14:creationId xmlns:p14="http://schemas.microsoft.com/office/powerpoint/2010/main" val="368518447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0" y="3659037"/>
            <a:ext cx="6858000" cy="2587925"/>
          </a:xfrm>
          <a:prstGeom prst="rect">
            <a:avLst/>
          </a:prstGeom>
        </p:spPr>
      </p:pic>
    </p:spTree>
    <p:extLst>
      <p:ext uri="{BB962C8B-B14F-4D97-AF65-F5344CB8AC3E}">
        <p14:creationId xmlns:p14="http://schemas.microsoft.com/office/powerpoint/2010/main" val="326695862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547687" y="2366962"/>
            <a:ext cx="5762625" cy="5172075"/>
          </a:xfrm>
          <a:prstGeom prst="rect">
            <a:avLst/>
          </a:prstGeom>
        </p:spPr>
      </p:pic>
    </p:spTree>
    <p:extLst>
      <p:ext uri="{BB962C8B-B14F-4D97-AF65-F5344CB8AC3E}">
        <p14:creationId xmlns:p14="http://schemas.microsoft.com/office/powerpoint/2010/main" val="401567804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0" y="2024962"/>
            <a:ext cx="6858000" cy="5856076"/>
          </a:xfrm>
          <a:prstGeom prst="rect">
            <a:avLst/>
          </a:prstGeom>
        </p:spPr>
      </p:pic>
    </p:spTree>
    <p:extLst>
      <p:ext uri="{BB962C8B-B14F-4D97-AF65-F5344CB8AC3E}">
        <p14:creationId xmlns:p14="http://schemas.microsoft.com/office/powerpoint/2010/main" val="385621184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0" y="1578573"/>
            <a:ext cx="6858000" cy="6748854"/>
          </a:xfrm>
          <a:prstGeom prst="rect">
            <a:avLst/>
          </a:prstGeom>
        </p:spPr>
      </p:pic>
    </p:spTree>
    <p:extLst>
      <p:ext uri="{BB962C8B-B14F-4D97-AF65-F5344CB8AC3E}">
        <p14:creationId xmlns:p14="http://schemas.microsoft.com/office/powerpoint/2010/main" val="236767189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0" y="1852029"/>
            <a:ext cx="6858000" cy="6201941"/>
          </a:xfrm>
          <a:prstGeom prst="rect">
            <a:avLst/>
          </a:prstGeom>
        </p:spPr>
      </p:pic>
    </p:spTree>
    <p:extLst>
      <p:ext uri="{BB962C8B-B14F-4D97-AF65-F5344CB8AC3E}">
        <p14:creationId xmlns:p14="http://schemas.microsoft.com/office/powerpoint/2010/main" val="379689678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0" y="2800489"/>
            <a:ext cx="6858000" cy="4305022"/>
          </a:xfrm>
          <a:prstGeom prst="rect">
            <a:avLst/>
          </a:prstGeom>
        </p:spPr>
      </p:pic>
    </p:spTree>
    <p:extLst>
      <p:ext uri="{BB962C8B-B14F-4D97-AF65-F5344CB8AC3E}">
        <p14:creationId xmlns:p14="http://schemas.microsoft.com/office/powerpoint/2010/main" val="8488846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smtClean="0"/>
              <a:t>Hartchakra</a:t>
            </a:r>
            <a:endParaRPr lang="nl-NL" dirty="0"/>
          </a:p>
        </p:txBody>
      </p:sp>
      <p:sp>
        <p:nvSpPr>
          <p:cNvPr id="3" name="Tijdelijke aanduiding voor inhoud 2"/>
          <p:cNvSpPr>
            <a:spLocks noGrp="1"/>
          </p:cNvSpPr>
          <p:nvPr>
            <p:ph idx="1"/>
          </p:nvPr>
        </p:nvSpPr>
        <p:spPr/>
        <p:txBody>
          <a:bodyPr>
            <a:normAutofit lnSpcReduction="10000"/>
          </a:bodyPr>
          <a:lstStyle/>
          <a:p>
            <a:r>
              <a:rPr lang="nl-NL" dirty="0" smtClean="0"/>
              <a:t>heeft een </a:t>
            </a:r>
            <a:r>
              <a:rPr lang="nl-NL" dirty="0"/>
              <a:t>voor- en een </a:t>
            </a:r>
            <a:r>
              <a:rPr lang="nl-NL" dirty="0" smtClean="0"/>
              <a:t>achterkant</a:t>
            </a:r>
          </a:p>
          <a:p>
            <a:r>
              <a:rPr lang="nl-NL" dirty="0" smtClean="0"/>
              <a:t>Voorste hartchakra:</a:t>
            </a:r>
          </a:p>
          <a:p>
            <a:pPr lvl="1"/>
            <a:r>
              <a:rPr lang="nl-NL" dirty="0" smtClean="0"/>
              <a:t>bevindt </a:t>
            </a:r>
            <a:r>
              <a:rPr lang="nl-NL" dirty="0"/>
              <a:t>zich in het midden van de </a:t>
            </a:r>
            <a:r>
              <a:rPr lang="nl-NL" dirty="0" smtClean="0"/>
              <a:t>borst</a:t>
            </a:r>
          </a:p>
          <a:p>
            <a:pPr lvl="1"/>
            <a:r>
              <a:rPr lang="nl-NL" dirty="0" smtClean="0"/>
              <a:t>reguleert </a:t>
            </a:r>
            <a:r>
              <a:rPr lang="nl-NL" dirty="0"/>
              <a:t>en </a:t>
            </a:r>
            <a:r>
              <a:rPr lang="nl-NL" dirty="0" err="1"/>
              <a:t>vitaliseert</a:t>
            </a:r>
            <a:r>
              <a:rPr lang="nl-NL" dirty="0"/>
              <a:t> het hart, de thymus klier en </a:t>
            </a:r>
            <a:r>
              <a:rPr lang="nl-NL" dirty="0" smtClean="0"/>
              <a:t>bloedsomloop</a:t>
            </a:r>
          </a:p>
          <a:p>
            <a:pPr lvl="1"/>
            <a:r>
              <a:rPr lang="nl-NL" dirty="0" smtClean="0"/>
              <a:t>niet </a:t>
            </a:r>
            <a:r>
              <a:rPr lang="nl-NL" dirty="0"/>
              <a:t>goed </a:t>
            </a:r>
            <a:r>
              <a:rPr lang="nl-NL" dirty="0" smtClean="0"/>
              <a:t>functioneren leidt </a:t>
            </a:r>
            <a:r>
              <a:rPr lang="nl-NL" dirty="0"/>
              <a:t>tot problemen met het bloedsomloop en het hart. </a:t>
            </a:r>
            <a:endParaRPr lang="nl-NL" dirty="0" smtClean="0"/>
          </a:p>
          <a:p>
            <a:pPr lvl="1"/>
            <a:r>
              <a:rPr lang="nl-NL" dirty="0" smtClean="0"/>
              <a:t>De </a:t>
            </a:r>
            <a:r>
              <a:rPr lang="nl-NL" dirty="0"/>
              <a:t>zonnevlecht is behoorlijk gevoelig voor emotie, spanning en stress en heeft een sterke invloed op het fysieke hart en het voorste hartchakra. Het niet goed functioneren van de zonnevlecht kan dan ook tot gevolg hebben dat het hart en het voorste hartchakra niet goed functioneren. </a:t>
            </a:r>
            <a:endParaRPr lang="nl-NL" dirty="0" smtClean="0"/>
          </a:p>
          <a:p>
            <a:pPr lvl="1"/>
            <a:r>
              <a:rPr lang="nl-NL" dirty="0" smtClean="0"/>
              <a:t>is </a:t>
            </a:r>
            <a:r>
              <a:rPr lang="nl-NL" dirty="0"/>
              <a:t>sterk verbonden met de voorkant van de zonnevlecht door enkele dikke meridianen en wordt tot op zekere hoogte door de zonnevlecht voorzien van energie. </a:t>
            </a:r>
          </a:p>
          <a:p>
            <a:r>
              <a:rPr lang="nl-NL" dirty="0"/>
              <a:t>A</a:t>
            </a:r>
            <a:r>
              <a:rPr lang="nl-NL" dirty="0" smtClean="0"/>
              <a:t>chterste hartchakra:</a:t>
            </a:r>
          </a:p>
          <a:p>
            <a:pPr lvl="1"/>
            <a:r>
              <a:rPr lang="nl-NL" dirty="0" smtClean="0"/>
              <a:t>bevindt </a:t>
            </a:r>
            <a:r>
              <a:rPr lang="nl-NL" dirty="0"/>
              <a:t>zich precies aan de achterkant van het voorste </a:t>
            </a:r>
            <a:r>
              <a:rPr lang="nl-NL" dirty="0" smtClean="0"/>
              <a:t>hartchakra</a:t>
            </a:r>
          </a:p>
          <a:p>
            <a:pPr lvl="1"/>
            <a:r>
              <a:rPr lang="nl-NL" dirty="0" smtClean="0"/>
              <a:t>reguleert </a:t>
            </a:r>
            <a:r>
              <a:rPr lang="nl-NL" dirty="0"/>
              <a:t>en </a:t>
            </a:r>
            <a:r>
              <a:rPr lang="nl-NL" dirty="0" err="1"/>
              <a:t>vitaliseert</a:t>
            </a:r>
            <a:r>
              <a:rPr lang="nl-NL" dirty="0"/>
              <a:t> de longen en in mindere mate het hart en de thymus klier. </a:t>
            </a:r>
            <a:endParaRPr lang="nl-NL" dirty="0" smtClean="0"/>
          </a:p>
          <a:p>
            <a:pPr lvl="1"/>
            <a:r>
              <a:rPr lang="nl-NL" dirty="0" smtClean="0"/>
              <a:t>niet </a:t>
            </a:r>
            <a:r>
              <a:rPr lang="nl-NL" dirty="0"/>
              <a:t>goed functioneren </a:t>
            </a:r>
            <a:r>
              <a:rPr lang="nl-NL" dirty="0" smtClean="0"/>
              <a:t>kan </a:t>
            </a:r>
            <a:r>
              <a:rPr lang="nl-NL" dirty="0"/>
              <a:t>leiden tot longproblemen als astma, tuberculose en andere klachten.</a:t>
            </a:r>
          </a:p>
          <a:p>
            <a:r>
              <a:rPr lang="nl-NL" dirty="0" smtClean="0"/>
              <a:t>Vitaliseer altijd via het </a:t>
            </a:r>
            <a:r>
              <a:rPr lang="nl-NL" dirty="0"/>
              <a:t>achterste hartchakra. </a:t>
            </a:r>
            <a:endParaRPr lang="nl-NL" dirty="0" smtClean="0"/>
          </a:p>
          <a:p>
            <a:r>
              <a:rPr lang="nl-NL" dirty="0" smtClean="0"/>
              <a:t>Door </a:t>
            </a:r>
            <a:r>
              <a:rPr lang="nl-NL" dirty="0"/>
              <a:t>het achterste hartchakra te vitaliseren kan het hele lichaam </a:t>
            </a:r>
            <a:r>
              <a:rPr lang="nl-NL" dirty="0" err="1"/>
              <a:t>gevitaliseerd</a:t>
            </a:r>
            <a:r>
              <a:rPr lang="nl-NL" dirty="0"/>
              <a:t> worden.</a:t>
            </a:r>
          </a:p>
          <a:p>
            <a:endParaRPr lang="nl-NL" dirty="0"/>
          </a:p>
        </p:txBody>
      </p:sp>
    </p:spTree>
    <p:extLst>
      <p:ext uri="{BB962C8B-B14F-4D97-AF65-F5344CB8AC3E}">
        <p14:creationId xmlns:p14="http://schemas.microsoft.com/office/powerpoint/2010/main" val="411142511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304800" y="1652587"/>
            <a:ext cx="6248400" cy="6600825"/>
          </a:xfrm>
          <a:prstGeom prst="rect">
            <a:avLst/>
          </a:prstGeom>
        </p:spPr>
      </p:pic>
    </p:spTree>
    <p:extLst>
      <p:ext uri="{BB962C8B-B14F-4D97-AF65-F5344CB8AC3E}">
        <p14:creationId xmlns:p14="http://schemas.microsoft.com/office/powerpoint/2010/main" val="224019981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0" y="1234286"/>
            <a:ext cx="6858000" cy="7437427"/>
          </a:xfrm>
          <a:prstGeom prst="rect">
            <a:avLst/>
          </a:prstGeom>
        </p:spPr>
      </p:pic>
    </p:spTree>
    <p:extLst>
      <p:ext uri="{BB962C8B-B14F-4D97-AF65-F5344CB8AC3E}">
        <p14:creationId xmlns:p14="http://schemas.microsoft.com/office/powerpoint/2010/main" val="364067902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0" y="1348154"/>
            <a:ext cx="6858000" cy="7209692"/>
          </a:xfrm>
          <a:prstGeom prst="rect">
            <a:avLst/>
          </a:prstGeom>
        </p:spPr>
      </p:pic>
    </p:spTree>
    <p:extLst>
      <p:ext uri="{BB962C8B-B14F-4D97-AF65-F5344CB8AC3E}">
        <p14:creationId xmlns:p14="http://schemas.microsoft.com/office/powerpoint/2010/main" val="282660216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0" y="3124772"/>
            <a:ext cx="6858000" cy="3656456"/>
          </a:xfrm>
          <a:prstGeom prst="rect">
            <a:avLst/>
          </a:prstGeom>
        </p:spPr>
      </p:pic>
    </p:spTree>
    <p:extLst>
      <p:ext uri="{BB962C8B-B14F-4D97-AF65-F5344CB8AC3E}">
        <p14:creationId xmlns:p14="http://schemas.microsoft.com/office/powerpoint/2010/main" val="388693116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447675" y="2152650"/>
            <a:ext cx="5962650" cy="5600700"/>
          </a:xfrm>
          <a:prstGeom prst="rect">
            <a:avLst/>
          </a:prstGeom>
        </p:spPr>
      </p:pic>
    </p:spTree>
    <p:extLst>
      <p:ext uri="{BB962C8B-B14F-4D97-AF65-F5344CB8AC3E}">
        <p14:creationId xmlns:p14="http://schemas.microsoft.com/office/powerpoint/2010/main" val="5657196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0" y="3936034"/>
            <a:ext cx="6858000" cy="2033932"/>
          </a:xfrm>
          <a:prstGeom prst="rect">
            <a:avLst/>
          </a:prstGeom>
        </p:spPr>
      </p:pic>
    </p:spTree>
    <p:extLst>
      <p:ext uri="{BB962C8B-B14F-4D97-AF65-F5344CB8AC3E}">
        <p14:creationId xmlns:p14="http://schemas.microsoft.com/office/powerpoint/2010/main" val="23850818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0" y="1137754"/>
            <a:ext cx="6858000" cy="7630491"/>
          </a:xfrm>
          <a:prstGeom prst="rect">
            <a:avLst/>
          </a:prstGeom>
        </p:spPr>
      </p:pic>
    </p:spTree>
    <p:extLst>
      <p:ext uri="{BB962C8B-B14F-4D97-AF65-F5344CB8AC3E}">
        <p14:creationId xmlns:p14="http://schemas.microsoft.com/office/powerpoint/2010/main" val="414725378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0" y="1285757"/>
            <a:ext cx="6858000" cy="7334486"/>
          </a:xfrm>
          <a:prstGeom prst="rect">
            <a:avLst/>
          </a:prstGeom>
        </p:spPr>
      </p:pic>
    </p:spTree>
    <p:extLst>
      <p:ext uri="{BB962C8B-B14F-4D97-AF65-F5344CB8AC3E}">
        <p14:creationId xmlns:p14="http://schemas.microsoft.com/office/powerpoint/2010/main" val="273418097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pic>
        <p:nvPicPr>
          <p:cNvPr id="4" name="Tijdelijke aanduiding voor inhoud 3"/>
          <p:cNvPicPr>
            <a:picLocks noGrp="1" noChangeAspect="1"/>
          </p:cNvPicPr>
          <p:nvPr>
            <p:ph idx="1"/>
          </p:nvPr>
        </p:nvPicPr>
        <p:blipFill>
          <a:blip r:embed="rId2"/>
          <a:stretch>
            <a:fillRect/>
          </a:stretch>
        </p:blipFill>
        <p:spPr>
          <a:xfrm>
            <a:off x="471488" y="1990163"/>
            <a:ext cx="5915025" cy="6387636"/>
          </a:xfrm>
          <a:prstGeom prst="rect">
            <a:avLst/>
          </a:prstGeom>
        </p:spPr>
      </p:pic>
      <p:pic>
        <p:nvPicPr>
          <p:cNvPr id="5" name="Afbeelding 4"/>
          <p:cNvPicPr>
            <a:picLocks noChangeAspect="1"/>
          </p:cNvPicPr>
          <p:nvPr/>
        </p:nvPicPr>
        <p:blipFill>
          <a:blip r:embed="rId3"/>
          <a:stretch>
            <a:fillRect/>
          </a:stretch>
        </p:blipFill>
        <p:spPr>
          <a:xfrm>
            <a:off x="4051935" y="8377799"/>
            <a:ext cx="1314450" cy="866775"/>
          </a:xfrm>
          <a:prstGeom prst="rect">
            <a:avLst/>
          </a:prstGeom>
        </p:spPr>
      </p:pic>
    </p:spTree>
    <p:extLst>
      <p:ext uri="{BB962C8B-B14F-4D97-AF65-F5344CB8AC3E}">
        <p14:creationId xmlns:p14="http://schemas.microsoft.com/office/powerpoint/2010/main" val="303711230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0" y="2223707"/>
            <a:ext cx="6858000" cy="5458586"/>
          </a:xfrm>
          <a:prstGeom prst="rect">
            <a:avLst/>
          </a:prstGeom>
        </p:spPr>
      </p:pic>
    </p:spTree>
    <p:extLst>
      <p:ext uri="{BB962C8B-B14F-4D97-AF65-F5344CB8AC3E}">
        <p14:creationId xmlns:p14="http://schemas.microsoft.com/office/powerpoint/2010/main" val="35887467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smtClean="0"/>
              <a:t>Keelchakra</a:t>
            </a:r>
            <a:endParaRPr lang="nl-NL" dirty="0"/>
          </a:p>
        </p:txBody>
      </p:sp>
      <p:sp>
        <p:nvSpPr>
          <p:cNvPr id="3" name="Tijdelijke aanduiding voor inhoud 2"/>
          <p:cNvSpPr>
            <a:spLocks noGrp="1"/>
          </p:cNvSpPr>
          <p:nvPr>
            <p:ph idx="1"/>
          </p:nvPr>
        </p:nvSpPr>
        <p:spPr/>
        <p:txBody>
          <a:bodyPr/>
          <a:lstStyle/>
          <a:p>
            <a:r>
              <a:rPr lang="nl-NL" dirty="0" smtClean="0"/>
              <a:t>bevindt </a:t>
            </a:r>
            <a:r>
              <a:rPr lang="nl-NL" dirty="0"/>
              <a:t>zich op het midden van de </a:t>
            </a:r>
            <a:r>
              <a:rPr lang="nl-NL" dirty="0" smtClean="0"/>
              <a:t>keel</a:t>
            </a:r>
          </a:p>
          <a:p>
            <a:r>
              <a:rPr lang="nl-NL" dirty="0" smtClean="0"/>
              <a:t>reguleert </a:t>
            </a:r>
            <a:r>
              <a:rPr lang="nl-NL" dirty="0"/>
              <a:t>en </a:t>
            </a:r>
            <a:r>
              <a:rPr lang="nl-NL" dirty="0" err="1"/>
              <a:t>vitaliseert</a:t>
            </a:r>
            <a:r>
              <a:rPr lang="nl-NL" dirty="0"/>
              <a:t> de keel, de schildklier, de bijschildklier en het lymfeklieren </a:t>
            </a:r>
            <a:r>
              <a:rPr lang="nl-NL" dirty="0" smtClean="0"/>
              <a:t>systeem</a:t>
            </a:r>
          </a:p>
          <a:p>
            <a:r>
              <a:rPr lang="nl-NL" dirty="0" smtClean="0"/>
              <a:t>van </a:t>
            </a:r>
            <a:r>
              <a:rPr lang="nl-NL" dirty="0"/>
              <a:t>invloed op het </a:t>
            </a:r>
            <a:r>
              <a:rPr lang="nl-NL" dirty="0" smtClean="0"/>
              <a:t>sekschakra</a:t>
            </a:r>
          </a:p>
          <a:p>
            <a:r>
              <a:rPr lang="nl-NL" dirty="0" smtClean="0"/>
              <a:t>niet </a:t>
            </a:r>
            <a:r>
              <a:rPr lang="nl-NL" dirty="0"/>
              <a:t>goed functioneren </a:t>
            </a:r>
            <a:r>
              <a:rPr lang="nl-NL" dirty="0" smtClean="0"/>
              <a:t>kan </a:t>
            </a:r>
            <a:r>
              <a:rPr lang="nl-NL" dirty="0"/>
              <a:t>leiden tot keel-gerelateerde problemen als een kropgezwel, keelpijn, problemen met de stem, </a:t>
            </a:r>
            <a:r>
              <a:rPr lang="nl-NL" smtClean="0"/>
              <a:t>astma en steriliteit</a:t>
            </a:r>
            <a:endParaRPr lang="nl-NL" dirty="0"/>
          </a:p>
          <a:p>
            <a:endParaRPr lang="nl-NL" dirty="0"/>
          </a:p>
        </p:txBody>
      </p:sp>
    </p:spTree>
    <p:extLst>
      <p:ext uri="{BB962C8B-B14F-4D97-AF65-F5344CB8AC3E}">
        <p14:creationId xmlns:p14="http://schemas.microsoft.com/office/powerpoint/2010/main" val="50656665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0" y="2014483"/>
            <a:ext cx="6858000" cy="5877034"/>
          </a:xfrm>
          <a:prstGeom prst="rect">
            <a:avLst/>
          </a:prstGeom>
        </p:spPr>
      </p:pic>
    </p:spTree>
    <p:extLst>
      <p:ext uri="{BB962C8B-B14F-4D97-AF65-F5344CB8AC3E}">
        <p14:creationId xmlns:p14="http://schemas.microsoft.com/office/powerpoint/2010/main" val="276667259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0" y="1307607"/>
            <a:ext cx="6858000" cy="7290786"/>
          </a:xfrm>
          <a:prstGeom prst="rect">
            <a:avLst/>
          </a:prstGeom>
        </p:spPr>
      </p:pic>
    </p:spTree>
    <p:extLst>
      <p:ext uri="{BB962C8B-B14F-4D97-AF65-F5344CB8AC3E}">
        <p14:creationId xmlns:p14="http://schemas.microsoft.com/office/powerpoint/2010/main" val="148139083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0" y="2966488"/>
            <a:ext cx="6858000" cy="3973024"/>
          </a:xfrm>
          <a:prstGeom prst="rect">
            <a:avLst/>
          </a:prstGeom>
        </p:spPr>
      </p:pic>
    </p:spTree>
    <p:extLst>
      <p:ext uri="{BB962C8B-B14F-4D97-AF65-F5344CB8AC3E}">
        <p14:creationId xmlns:p14="http://schemas.microsoft.com/office/powerpoint/2010/main" val="113315049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0" y="3128356"/>
            <a:ext cx="6858000" cy="3649287"/>
          </a:xfrm>
          <a:prstGeom prst="rect">
            <a:avLst/>
          </a:prstGeom>
        </p:spPr>
      </p:pic>
    </p:spTree>
    <p:extLst>
      <p:ext uri="{BB962C8B-B14F-4D97-AF65-F5344CB8AC3E}">
        <p14:creationId xmlns:p14="http://schemas.microsoft.com/office/powerpoint/2010/main" val="244343708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0" y="1368322"/>
            <a:ext cx="6858000" cy="7169355"/>
          </a:xfrm>
          <a:prstGeom prst="rect">
            <a:avLst/>
          </a:prstGeom>
        </p:spPr>
      </p:pic>
    </p:spTree>
    <p:extLst>
      <p:ext uri="{BB962C8B-B14F-4D97-AF65-F5344CB8AC3E}">
        <p14:creationId xmlns:p14="http://schemas.microsoft.com/office/powerpoint/2010/main" val="261597719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0" y="3517106"/>
            <a:ext cx="6858000" cy="2871788"/>
          </a:xfrm>
          <a:prstGeom prst="rect">
            <a:avLst/>
          </a:prstGeom>
        </p:spPr>
      </p:pic>
    </p:spTree>
    <p:extLst>
      <p:ext uri="{BB962C8B-B14F-4D97-AF65-F5344CB8AC3E}">
        <p14:creationId xmlns:p14="http://schemas.microsoft.com/office/powerpoint/2010/main" val="189222809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0" y="2652801"/>
            <a:ext cx="6858000" cy="4600398"/>
          </a:xfrm>
          <a:prstGeom prst="rect">
            <a:avLst/>
          </a:prstGeom>
        </p:spPr>
      </p:pic>
    </p:spTree>
    <p:extLst>
      <p:ext uri="{BB962C8B-B14F-4D97-AF65-F5344CB8AC3E}">
        <p14:creationId xmlns:p14="http://schemas.microsoft.com/office/powerpoint/2010/main" val="205277837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1185862" y="1828800"/>
            <a:ext cx="4486275" cy="6248400"/>
          </a:xfrm>
          <a:prstGeom prst="rect">
            <a:avLst/>
          </a:prstGeom>
        </p:spPr>
      </p:pic>
    </p:spTree>
    <p:extLst>
      <p:ext uri="{BB962C8B-B14F-4D97-AF65-F5344CB8AC3E}">
        <p14:creationId xmlns:p14="http://schemas.microsoft.com/office/powerpoint/2010/main" val="114219824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0" y="3752001"/>
            <a:ext cx="6858000" cy="2401998"/>
          </a:xfrm>
          <a:prstGeom prst="rect">
            <a:avLst/>
          </a:prstGeom>
        </p:spPr>
      </p:pic>
    </p:spTree>
    <p:extLst>
      <p:ext uri="{BB962C8B-B14F-4D97-AF65-F5344CB8AC3E}">
        <p14:creationId xmlns:p14="http://schemas.microsoft.com/office/powerpoint/2010/main" val="128663174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0" y="1255643"/>
            <a:ext cx="6858000" cy="7394713"/>
          </a:xfrm>
          <a:prstGeom prst="rect">
            <a:avLst/>
          </a:prstGeom>
        </p:spPr>
      </p:pic>
    </p:spTree>
    <p:extLst>
      <p:ext uri="{BB962C8B-B14F-4D97-AF65-F5344CB8AC3E}">
        <p14:creationId xmlns:p14="http://schemas.microsoft.com/office/powerpoint/2010/main" val="13234265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err="1" smtClean="0"/>
              <a:t>Ajna</a:t>
            </a:r>
            <a:endParaRPr lang="nl-NL" dirty="0"/>
          </a:p>
        </p:txBody>
      </p:sp>
      <p:sp>
        <p:nvSpPr>
          <p:cNvPr id="3" name="Tijdelijke aanduiding voor inhoud 2"/>
          <p:cNvSpPr>
            <a:spLocks noGrp="1"/>
          </p:cNvSpPr>
          <p:nvPr>
            <p:ph idx="1"/>
          </p:nvPr>
        </p:nvSpPr>
        <p:spPr/>
        <p:txBody>
          <a:bodyPr>
            <a:normAutofit fontScale="92500" lnSpcReduction="10000"/>
          </a:bodyPr>
          <a:lstStyle/>
          <a:p>
            <a:r>
              <a:rPr lang="nl-NL" dirty="0" smtClean="0"/>
              <a:t>bevindt </a:t>
            </a:r>
            <a:r>
              <a:rPr lang="nl-NL" dirty="0"/>
              <a:t>zich op de plek tussen de </a:t>
            </a:r>
            <a:r>
              <a:rPr lang="nl-NL" dirty="0" smtClean="0"/>
              <a:t>wenkbrauwen</a:t>
            </a:r>
          </a:p>
          <a:p>
            <a:r>
              <a:rPr lang="nl-NL" dirty="0" smtClean="0"/>
              <a:t>reguleert </a:t>
            </a:r>
            <a:r>
              <a:rPr lang="nl-NL" dirty="0"/>
              <a:t>en </a:t>
            </a:r>
            <a:r>
              <a:rPr lang="nl-NL" dirty="0" err="1"/>
              <a:t>vitaliseert</a:t>
            </a:r>
            <a:r>
              <a:rPr lang="nl-NL" dirty="0"/>
              <a:t> de hypofyse, de endocriene klieren en </a:t>
            </a:r>
            <a:r>
              <a:rPr lang="nl-NL" dirty="0" err="1"/>
              <a:t>vitaliseert</a:t>
            </a:r>
            <a:r>
              <a:rPr lang="nl-NL" dirty="0"/>
              <a:t> de hersenen tot op zekere </a:t>
            </a:r>
            <a:r>
              <a:rPr lang="nl-NL" dirty="0" smtClean="0"/>
              <a:t>hoogte.</a:t>
            </a:r>
          </a:p>
          <a:p>
            <a:r>
              <a:rPr lang="nl-NL" dirty="0" smtClean="0"/>
              <a:t>Is meester </a:t>
            </a:r>
            <a:r>
              <a:rPr lang="nl-NL" dirty="0"/>
              <a:t>chakra genoemd, omdat het de andere hoofdchakra's en de organen en klieren die daar bij horen aanstuurt en </a:t>
            </a:r>
            <a:r>
              <a:rPr lang="nl-NL" dirty="0" smtClean="0"/>
              <a:t>reguleert</a:t>
            </a:r>
          </a:p>
          <a:p>
            <a:r>
              <a:rPr lang="nl-NL" dirty="0" smtClean="0"/>
              <a:t>invloed </a:t>
            </a:r>
            <a:r>
              <a:rPr lang="nl-NL" dirty="0"/>
              <a:t>op de ogen en de </a:t>
            </a:r>
            <a:r>
              <a:rPr lang="nl-NL" dirty="0" smtClean="0"/>
              <a:t>neus</a:t>
            </a:r>
          </a:p>
          <a:p>
            <a:r>
              <a:rPr lang="nl-NL" dirty="0" smtClean="0"/>
              <a:t>niet </a:t>
            </a:r>
            <a:r>
              <a:rPr lang="nl-NL" dirty="0"/>
              <a:t>goed functioneren </a:t>
            </a:r>
            <a:r>
              <a:rPr lang="nl-NL" dirty="0" smtClean="0"/>
              <a:t>kan </a:t>
            </a:r>
            <a:r>
              <a:rPr lang="nl-NL" dirty="0"/>
              <a:t>leiden tot aan de endocriene klieren gerelateerde ziektes als diabetes. Bij diabetes dient niet alleen de zonnevlecht, die de alvleesklier reguleert en </a:t>
            </a:r>
            <a:r>
              <a:rPr lang="nl-NL" dirty="0" err="1"/>
              <a:t>vitaliseert</a:t>
            </a:r>
            <a:r>
              <a:rPr lang="nl-NL" dirty="0"/>
              <a:t>, maar ook het </a:t>
            </a:r>
            <a:r>
              <a:rPr lang="nl-NL" dirty="0" err="1"/>
              <a:t>ajna</a:t>
            </a:r>
            <a:r>
              <a:rPr lang="nl-NL" dirty="0"/>
              <a:t> chakra behandeld te worden.</a:t>
            </a:r>
          </a:p>
          <a:p>
            <a:r>
              <a:rPr lang="nl-NL" dirty="0" smtClean="0"/>
              <a:t>vitaliseren </a:t>
            </a:r>
            <a:r>
              <a:rPr lang="nl-NL" dirty="0"/>
              <a:t>van het </a:t>
            </a:r>
            <a:r>
              <a:rPr lang="nl-NL" dirty="0" err="1"/>
              <a:t>ajna</a:t>
            </a:r>
            <a:r>
              <a:rPr lang="nl-NL" dirty="0"/>
              <a:t> chakra </a:t>
            </a:r>
            <a:r>
              <a:rPr lang="nl-NL" dirty="0" err="1"/>
              <a:t>vitaliseert</a:t>
            </a:r>
            <a:r>
              <a:rPr lang="nl-NL" dirty="0"/>
              <a:t> het hele lichaam. Het mechanisme werkt anders dan bij het kruinchakra en voorhoofdchakra. In plaats van het gebruikelijke kanaliserend effect, resulteert het vitaliseren van het </a:t>
            </a:r>
            <a:r>
              <a:rPr lang="nl-NL" dirty="0" err="1"/>
              <a:t>ajna</a:t>
            </a:r>
            <a:r>
              <a:rPr lang="nl-NL" dirty="0"/>
              <a:t> chakra in het in een snel tempo oplichten van de andere chakra's. Hierbij wordt het hele lichaam </a:t>
            </a:r>
            <a:r>
              <a:rPr lang="nl-NL" dirty="0" err="1"/>
              <a:t>gevitaliseerd</a:t>
            </a:r>
            <a:r>
              <a:rPr lang="nl-NL" dirty="0"/>
              <a:t>. Daarom is het in een aantal vormen van gebedsgenezing gebruikelijk het kruinchakra, voorhoofdchakra of </a:t>
            </a:r>
            <a:r>
              <a:rPr lang="nl-NL" dirty="0" err="1"/>
              <a:t>ajna</a:t>
            </a:r>
            <a:r>
              <a:rPr lang="nl-NL" dirty="0"/>
              <a:t> chakra aan te raken met de hand of vingers. De plotselinge stroom </a:t>
            </a:r>
            <a:r>
              <a:rPr lang="nl-NL" dirty="0" err="1"/>
              <a:t>prana</a:t>
            </a:r>
            <a:r>
              <a:rPr lang="nl-NL" dirty="0"/>
              <a:t> die het hoofd binnenkomt kan ertoe leiden dat de patiënt flauwvalt.</a:t>
            </a:r>
          </a:p>
          <a:p>
            <a:r>
              <a:rPr lang="nl-NL" dirty="0"/>
              <a:t>Het </a:t>
            </a:r>
            <a:r>
              <a:rPr lang="nl-NL" dirty="0" err="1"/>
              <a:t>ajna</a:t>
            </a:r>
            <a:r>
              <a:rPr lang="nl-NL" dirty="0"/>
              <a:t>, keel, achterste hartchakra en de zonnevlecht reguleren en vitaliseren het ademhalingssysteem</a:t>
            </a:r>
            <a:r>
              <a:rPr lang="nl-NL" dirty="0" smtClean="0"/>
              <a:t>.</a:t>
            </a:r>
            <a:endParaRPr lang="nl-NL" dirty="0"/>
          </a:p>
        </p:txBody>
      </p:sp>
    </p:spTree>
    <p:extLst>
      <p:ext uri="{BB962C8B-B14F-4D97-AF65-F5344CB8AC3E}">
        <p14:creationId xmlns:p14="http://schemas.microsoft.com/office/powerpoint/2010/main" val="95190656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1323975" y="3905250"/>
            <a:ext cx="4210050" cy="2095500"/>
          </a:xfrm>
          <a:prstGeom prst="rect">
            <a:avLst/>
          </a:prstGeom>
        </p:spPr>
      </p:pic>
    </p:spTree>
    <p:extLst>
      <p:ext uri="{BB962C8B-B14F-4D97-AF65-F5344CB8AC3E}">
        <p14:creationId xmlns:p14="http://schemas.microsoft.com/office/powerpoint/2010/main" val="26377023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900112" y="1800225"/>
            <a:ext cx="5057775" cy="6305550"/>
          </a:xfrm>
          <a:prstGeom prst="rect">
            <a:avLst/>
          </a:prstGeom>
        </p:spPr>
      </p:pic>
    </p:spTree>
    <p:extLst>
      <p:ext uri="{BB962C8B-B14F-4D97-AF65-F5344CB8AC3E}">
        <p14:creationId xmlns:p14="http://schemas.microsoft.com/office/powerpoint/2010/main" val="303853710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0" y="1206817"/>
            <a:ext cx="6858000" cy="7492365"/>
          </a:xfrm>
          <a:prstGeom prst="rect">
            <a:avLst/>
          </a:prstGeom>
        </p:spPr>
      </p:pic>
    </p:spTree>
    <p:extLst>
      <p:ext uri="{BB962C8B-B14F-4D97-AF65-F5344CB8AC3E}">
        <p14:creationId xmlns:p14="http://schemas.microsoft.com/office/powerpoint/2010/main" val="188385051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0" y="1288256"/>
            <a:ext cx="6858000" cy="7329488"/>
          </a:xfrm>
          <a:prstGeom prst="rect">
            <a:avLst/>
          </a:prstGeom>
        </p:spPr>
      </p:pic>
    </p:spTree>
    <p:extLst>
      <p:ext uri="{BB962C8B-B14F-4D97-AF65-F5344CB8AC3E}">
        <p14:creationId xmlns:p14="http://schemas.microsoft.com/office/powerpoint/2010/main" val="353107650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395287" y="2090737"/>
            <a:ext cx="6067425" cy="5724525"/>
          </a:xfrm>
          <a:prstGeom prst="rect">
            <a:avLst/>
          </a:prstGeom>
        </p:spPr>
      </p:pic>
    </p:spTree>
    <p:extLst>
      <p:ext uri="{BB962C8B-B14F-4D97-AF65-F5344CB8AC3E}">
        <p14:creationId xmlns:p14="http://schemas.microsoft.com/office/powerpoint/2010/main" val="235273275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0" y="1419073"/>
            <a:ext cx="6858000" cy="7067853"/>
          </a:xfrm>
          <a:prstGeom prst="rect">
            <a:avLst/>
          </a:prstGeom>
        </p:spPr>
      </p:pic>
    </p:spTree>
    <p:extLst>
      <p:ext uri="{BB962C8B-B14F-4D97-AF65-F5344CB8AC3E}">
        <p14:creationId xmlns:p14="http://schemas.microsoft.com/office/powerpoint/2010/main" val="2100095307"/>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0" y="3672339"/>
            <a:ext cx="6858000" cy="2561321"/>
          </a:xfrm>
          <a:prstGeom prst="rect">
            <a:avLst/>
          </a:prstGeom>
        </p:spPr>
      </p:pic>
    </p:spTree>
    <p:extLst>
      <p:ext uri="{BB962C8B-B14F-4D97-AF65-F5344CB8AC3E}">
        <p14:creationId xmlns:p14="http://schemas.microsoft.com/office/powerpoint/2010/main" val="402842939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0" y="2059781"/>
            <a:ext cx="6858000" cy="5786438"/>
          </a:xfrm>
          <a:prstGeom prst="rect">
            <a:avLst/>
          </a:prstGeom>
        </p:spPr>
      </p:pic>
    </p:spTree>
    <p:extLst>
      <p:ext uri="{BB962C8B-B14F-4D97-AF65-F5344CB8AC3E}">
        <p14:creationId xmlns:p14="http://schemas.microsoft.com/office/powerpoint/2010/main" val="75045726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0" y="1257300"/>
            <a:ext cx="6858000" cy="7391400"/>
          </a:xfrm>
          <a:prstGeom prst="rect">
            <a:avLst/>
          </a:prstGeom>
        </p:spPr>
      </p:pic>
    </p:spTree>
    <p:extLst>
      <p:ext uri="{BB962C8B-B14F-4D97-AF65-F5344CB8AC3E}">
        <p14:creationId xmlns:p14="http://schemas.microsoft.com/office/powerpoint/2010/main" val="415772691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0" y="1424005"/>
            <a:ext cx="6858000" cy="7057990"/>
          </a:xfrm>
          <a:prstGeom prst="rect">
            <a:avLst/>
          </a:prstGeom>
        </p:spPr>
      </p:pic>
    </p:spTree>
    <p:extLst>
      <p:ext uri="{BB962C8B-B14F-4D97-AF65-F5344CB8AC3E}">
        <p14:creationId xmlns:p14="http://schemas.microsoft.com/office/powerpoint/2010/main" val="39216127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smtClean="0"/>
              <a:t>Voorhoofdchakra</a:t>
            </a:r>
            <a:endParaRPr lang="nl-NL" dirty="0"/>
          </a:p>
        </p:txBody>
      </p:sp>
      <p:sp>
        <p:nvSpPr>
          <p:cNvPr id="3" name="Tijdelijke aanduiding voor inhoud 2"/>
          <p:cNvSpPr>
            <a:spLocks noGrp="1"/>
          </p:cNvSpPr>
          <p:nvPr>
            <p:ph idx="1"/>
          </p:nvPr>
        </p:nvSpPr>
        <p:spPr/>
        <p:txBody>
          <a:bodyPr/>
          <a:lstStyle/>
          <a:p>
            <a:r>
              <a:rPr lang="nl-NL" dirty="0" smtClean="0"/>
              <a:t>bevindt </a:t>
            </a:r>
            <a:r>
              <a:rPr lang="nl-NL" dirty="0"/>
              <a:t>zich in het midden van het voorhoofd </a:t>
            </a:r>
          </a:p>
          <a:p>
            <a:r>
              <a:rPr lang="nl-NL" dirty="0" smtClean="0"/>
              <a:t>reguleert </a:t>
            </a:r>
            <a:r>
              <a:rPr lang="nl-NL" dirty="0"/>
              <a:t>en </a:t>
            </a:r>
            <a:r>
              <a:rPr lang="nl-NL" dirty="0" err="1"/>
              <a:t>vitaliseert</a:t>
            </a:r>
            <a:r>
              <a:rPr lang="nl-NL" dirty="0"/>
              <a:t> de pijnappelklier en de </a:t>
            </a:r>
            <a:r>
              <a:rPr lang="nl-NL" dirty="0" smtClean="0"/>
              <a:t>zenuwen</a:t>
            </a:r>
          </a:p>
          <a:p>
            <a:r>
              <a:rPr lang="nl-NL" dirty="0" smtClean="0"/>
              <a:t>niet </a:t>
            </a:r>
            <a:r>
              <a:rPr lang="nl-NL" dirty="0"/>
              <a:t>goed functioneren </a:t>
            </a:r>
            <a:r>
              <a:rPr lang="nl-NL" dirty="0" smtClean="0"/>
              <a:t>kan </a:t>
            </a:r>
            <a:r>
              <a:rPr lang="nl-NL" dirty="0"/>
              <a:t>zich manifesteren als geheugenverlies, verlamming en </a:t>
            </a:r>
            <a:r>
              <a:rPr lang="nl-NL" dirty="0" smtClean="0"/>
              <a:t>epilepsie</a:t>
            </a:r>
          </a:p>
          <a:p>
            <a:r>
              <a:rPr lang="nl-NL" dirty="0" smtClean="0"/>
              <a:t>vitaliseren </a:t>
            </a:r>
            <a:r>
              <a:rPr lang="nl-NL" dirty="0"/>
              <a:t>van het voorhoofdchakra heeft hetzelfde kanaliserend effect als het vitaliseren van het kruinchakra: het hele lichaam zal voorzien worden van </a:t>
            </a:r>
            <a:r>
              <a:rPr lang="nl-NL" dirty="0" err="1"/>
              <a:t>prana</a:t>
            </a:r>
            <a:r>
              <a:rPr lang="nl-NL" dirty="0"/>
              <a:t>.</a:t>
            </a:r>
          </a:p>
          <a:p>
            <a:endParaRPr lang="nl-NL" dirty="0"/>
          </a:p>
        </p:txBody>
      </p:sp>
    </p:spTree>
    <p:extLst>
      <p:ext uri="{BB962C8B-B14F-4D97-AF65-F5344CB8AC3E}">
        <p14:creationId xmlns:p14="http://schemas.microsoft.com/office/powerpoint/2010/main" val="1764701843"/>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0" y="1293369"/>
            <a:ext cx="6858000" cy="7319261"/>
          </a:xfrm>
          <a:prstGeom prst="rect">
            <a:avLst/>
          </a:prstGeom>
        </p:spPr>
      </p:pic>
    </p:spTree>
    <p:extLst>
      <p:ext uri="{BB962C8B-B14F-4D97-AF65-F5344CB8AC3E}">
        <p14:creationId xmlns:p14="http://schemas.microsoft.com/office/powerpoint/2010/main" val="375952494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0" y="1361705"/>
            <a:ext cx="6858000" cy="7182590"/>
          </a:xfrm>
          <a:prstGeom prst="rect">
            <a:avLst/>
          </a:prstGeom>
        </p:spPr>
      </p:pic>
    </p:spTree>
    <p:extLst>
      <p:ext uri="{BB962C8B-B14F-4D97-AF65-F5344CB8AC3E}">
        <p14:creationId xmlns:p14="http://schemas.microsoft.com/office/powerpoint/2010/main" val="223236406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0" y="1209531"/>
            <a:ext cx="6858000" cy="7486937"/>
          </a:xfrm>
          <a:prstGeom prst="rect">
            <a:avLst/>
          </a:prstGeom>
        </p:spPr>
      </p:pic>
    </p:spTree>
    <p:extLst>
      <p:ext uri="{BB962C8B-B14F-4D97-AF65-F5344CB8AC3E}">
        <p14:creationId xmlns:p14="http://schemas.microsoft.com/office/powerpoint/2010/main" val="62390794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0" y="1283590"/>
            <a:ext cx="6858000" cy="7338819"/>
          </a:xfrm>
          <a:prstGeom prst="rect">
            <a:avLst/>
          </a:prstGeom>
        </p:spPr>
      </p:pic>
    </p:spTree>
    <p:extLst>
      <p:ext uri="{BB962C8B-B14F-4D97-AF65-F5344CB8AC3E}">
        <p14:creationId xmlns:p14="http://schemas.microsoft.com/office/powerpoint/2010/main" val="228524722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0" y="1325217"/>
            <a:ext cx="6858000" cy="7255565"/>
          </a:xfrm>
          <a:prstGeom prst="rect">
            <a:avLst/>
          </a:prstGeom>
        </p:spPr>
      </p:pic>
    </p:spTree>
    <p:extLst>
      <p:ext uri="{BB962C8B-B14F-4D97-AF65-F5344CB8AC3E}">
        <p14:creationId xmlns:p14="http://schemas.microsoft.com/office/powerpoint/2010/main" val="763083636"/>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0" y="1278466"/>
            <a:ext cx="6858000" cy="7349067"/>
          </a:xfrm>
          <a:prstGeom prst="rect">
            <a:avLst/>
          </a:prstGeom>
        </p:spPr>
      </p:pic>
    </p:spTree>
    <p:extLst>
      <p:ext uri="{BB962C8B-B14F-4D97-AF65-F5344CB8AC3E}">
        <p14:creationId xmlns:p14="http://schemas.microsoft.com/office/powerpoint/2010/main" val="3114044318"/>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0" y="2515518"/>
            <a:ext cx="6858000" cy="4874964"/>
          </a:xfrm>
          <a:prstGeom prst="rect">
            <a:avLst/>
          </a:prstGeom>
        </p:spPr>
      </p:pic>
    </p:spTree>
    <p:extLst>
      <p:ext uri="{BB962C8B-B14F-4D97-AF65-F5344CB8AC3E}">
        <p14:creationId xmlns:p14="http://schemas.microsoft.com/office/powerpoint/2010/main" val="27255453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smtClean="0"/>
              <a:t>Kruinchakra</a:t>
            </a:r>
            <a:endParaRPr lang="nl-NL"/>
          </a:p>
        </p:txBody>
      </p:sp>
      <p:sp>
        <p:nvSpPr>
          <p:cNvPr id="3" name="Tijdelijke aanduiding voor inhoud 2"/>
          <p:cNvSpPr>
            <a:spLocks noGrp="1"/>
          </p:cNvSpPr>
          <p:nvPr>
            <p:ph idx="1"/>
          </p:nvPr>
        </p:nvSpPr>
        <p:spPr/>
        <p:txBody>
          <a:bodyPr/>
          <a:lstStyle/>
          <a:p>
            <a:r>
              <a:rPr lang="nl-NL" dirty="0" smtClean="0"/>
              <a:t>bevindt </a:t>
            </a:r>
            <a:r>
              <a:rPr lang="nl-NL" dirty="0"/>
              <a:t>zich boven op het </a:t>
            </a:r>
            <a:r>
              <a:rPr lang="nl-NL" dirty="0" smtClean="0"/>
              <a:t>hoofd</a:t>
            </a:r>
          </a:p>
          <a:p>
            <a:r>
              <a:rPr lang="nl-NL" dirty="0" smtClean="0"/>
              <a:t>reguleert </a:t>
            </a:r>
            <a:r>
              <a:rPr lang="nl-NL" dirty="0"/>
              <a:t>en </a:t>
            </a:r>
            <a:r>
              <a:rPr lang="nl-NL" dirty="0" err="1"/>
              <a:t>vitaliseert</a:t>
            </a:r>
            <a:r>
              <a:rPr lang="nl-NL" dirty="0"/>
              <a:t> de pijnappelklier, de hersenen en het gehele </a:t>
            </a:r>
            <a:r>
              <a:rPr lang="nl-NL" dirty="0" smtClean="0"/>
              <a:t>lichaam</a:t>
            </a:r>
          </a:p>
          <a:p>
            <a:r>
              <a:rPr lang="nl-NL" dirty="0" smtClean="0"/>
              <a:t>één </a:t>
            </a:r>
            <a:r>
              <a:rPr lang="nl-NL" dirty="0"/>
              <a:t>van de belangrijkste punten waar </a:t>
            </a:r>
            <a:r>
              <a:rPr lang="nl-NL" dirty="0" err="1"/>
              <a:t>prana</a:t>
            </a:r>
            <a:r>
              <a:rPr lang="nl-NL" dirty="0"/>
              <a:t> </a:t>
            </a:r>
            <a:r>
              <a:rPr lang="nl-NL" dirty="0" smtClean="0"/>
              <a:t>binnenkomt</a:t>
            </a:r>
          </a:p>
          <a:p>
            <a:r>
              <a:rPr lang="nl-NL" dirty="0" smtClean="0"/>
              <a:t>vitaliseren </a:t>
            </a:r>
            <a:r>
              <a:rPr lang="nl-NL" dirty="0"/>
              <a:t>van het kruinchakra heeft effect op het gehele lichaam. Het is hetzelfde als water gieten op een trechter, waardoor het gehele lichaam overspoeld wordt met </a:t>
            </a:r>
            <a:r>
              <a:rPr lang="nl-NL" dirty="0" err="1"/>
              <a:t>prana</a:t>
            </a:r>
            <a:r>
              <a:rPr lang="nl-NL" dirty="0"/>
              <a:t>.</a:t>
            </a:r>
          </a:p>
          <a:p>
            <a:endParaRPr lang="nl-NL" dirty="0"/>
          </a:p>
          <a:p>
            <a:endParaRPr lang="nl-NL" dirty="0"/>
          </a:p>
        </p:txBody>
      </p:sp>
    </p:spTree>
    <p:extLst>
      <p:ext uri="{BB962C8B-B14F-4D97-AF65-F5344CB8AC3E}">
        <p14:creationId xmlns:p14="http://schemas.microsoft.com/office/powerpoint/2010/main" val="36145342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smtClean="0"/>
              <a:t>Navelchakra</a:t>
            </a:r>
            <a:endParaRPr lang="nl-NL" dirty="0"/>
          </a:p>
        </p:txBody>
      </p:sp>
      <p:sp>
        <p:nvSpPr>
          <p:cNvPr id="3" name="Tijdelijke aanduiding voor inhoud 2"/>
          <p:cNvSpPr>
            <a:spLocks noGrp="1"/>
          </p:cNvSpPr>
          <p:nvPr>
            <p:ph idx="1"/>
          </p:nvPr>
        </p:nvSpPr>
        <p:spPr/>
        <p:txBody>
          <a:bodyPr/>
          <a:lstStyle/>
          <a:p>
            <a:r>
              <a:rPr lang="nl-NL" dirty="0" smtClean="0"/>
              <a:t>darmen</a:t>
            </a:r>
            <a:endParaRPr lang="nl-NL" dirty="0"/>
          </a:p>
        </p:txBody>
      </p:sp>
    </p:spTree>
    <p:extLst>
      <p:ext uri="{BB962C8B-B14F-4D97-AF65-F5344CB8AC3E}">
        <p14:creationId xmlns:p14="http://schemas.microsoft.com/office/powerpoint/2010/main" val="9212018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smtClean="0"/>
              <a:t>11 </a:t>
            </a:r>
            <a:r>
              <a:rPr lang="nl-NL" smtClean="0"/>
              <a:t>hoofd chakra’s</a:t>
            </a:r>
            <a:endParaRPr lang="nl-NL"/>
          </a:p>
        </p:txBody>
      </p:sp>
      <p:pic>
        <p:nvPicPr>
          <p:cNvPr id="4" name="Tijdelijke aanduiding voor inhoud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7096" t="3624" r="5069" b="8307"/>
          <a:stretch/>
        </p:blipFill>
        <p:spPr>
          <a:xfrm rot="5400000">
            <a:off x="-538709" y="2182092"/>
            <a:ext cx="8143236" cy="6123710"/>
          </a:xfrm>
        </p:spPr>
      </p:pic>
    </p:spTree>
    <p:extLst>
      <p:ext uri="{BB962C8B-B14F-4D97-AF65-F5344CB8AC3E}">
        <p14:creationId xmlns:p14="http://schemas.microsoft.com/office/powerpoint/2010/main" val="32957297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smtClean="0"/>
              <a:t>Basischakra</a:t>
            </a:r>
            <a:r>
              <a:rPr lang="nl-NL" dirty="0" smtClean="0">
                <a:solidFill>
                  <a:srgbClr val="FF0000"/>
                </a:solidFill>
              </a:rPr>
              <a:t/>
            </a:r>
            <a:br>
              <a:rPr lang="nl-NL" dirty="0" smtClean="0">
                <a:solidFill>
                  <a:srgbClr val="FF0000"/>
                </a:solidFill>
              </a:rPr>
            </a:br>
            <a:r>
              <a:rPr lang="nl-NL" dirty="0" smtClean="0">
                <a:solidFill>
                  <a:srgbClr val="FF0000"/>
                </a:solidFill>
              </a:rPr>
              <a:t>Rode </a:t>
            </a:r>
            <a:r>
              <a:rPr lang="nl-NL" dirty="0" err="1" smtClean="0">
                <a:solidFill>
                  <a:srgbClr val="FF0000"/>
                </a:solidFill>
              </a:rPr>
              <a:t>prana</a:t>
            </a:r>
            <a:r>
              <a:rPr lang="nl-NL" dirty="0" smtClean="0">
                <a:solidFill>
                  <a:srgbClr val="FF0000"/>
                </a:solidFill>
              </a:rPr>
              <a:t>	</a:t>
            </a:r>
            <a:endParaRPr lang="nl-NL" dirty="0">
              <a:solidFill>
                <a:srgbClr val="FF0000"/>
              </a:solidFill>
            </a:endParaRPr>
          </a:p>
        </p:txBody>
      </p:sp>
      <p:sp>
        <p:nvSpPr>
          <p:cNvPr id="3" name="Tijdelijke aanduiding voor inhoud 2"/>
          <p:cNvSpPr>
            <a:spLocks noGrp="1"/>
          </p:cNvSpPr>
          <p:nvPr>
            <p:ph idx="1"/>
          </p:nvPr>
        </p:nvSpPr>
        <p:spPr/>
        <p:txBody>
          <a:bodyPr/>
          <a:lstStyle/>
          <a:p>
            <a:r>
              <a:rPr lang="nl-NL" dirty="0" smtClean="0"/>
              <a:t>Warmte </a:t>
            </a:r>
          </a:p>
          <a:p>
            <a:r>
              <a:rPr lang="nl-NL" dirty="0" smtClean="0"/>
              <a:t>Uitzetten – bloedvaten - bronchiën</a:t>
            </a:r>
          </a:p>
          <a:p>
            <a:r>
              <a:rPr lang="nl-NL" dirty="0" smtClean="0"/>
              <a:t>Activeren</a:t>
            </a:r>
          </a:p>
          <a:p>
            <a:r>
              <a:rPr lang="nl-NL" dirty="0" smtClean="0"/>
              <a:t>Iets versterken</a:t>
            </a:r>
          </a:p>
          <a:p>
            <a:r>
              <a:rPr lang="nl-NL" dirty="0" smtClean="0"/>
              <a:t>Verbetert circulatie</a:t>
            </a:r>
            <a:endParaRPr lang="nl-NL" dirty="0"/>
          </a:p>
        </p:txBody>
      </p:sp>
    </p:spTree>
    <p:extLst>
      <p:ext uri="{BB962C8B-B14F-4D97-AF65-F5344CB8AC3E}">
        <p14:creationId xmlns:p14="http://schemas.microsoft.com/office/powerpoint/2010/main" val="22792128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Basischakra </a:t>
            </a:r>
            <a:r>
              <a:rPr lang="nl-NL" dirty="0" smtClean="0"/>
              <a:t/>
            </a:r>
            <a:br>
              <a:rPr lang="nl-NL" dirty="0" smtClean="0"/>
            </a:br>
            <a:r>
              <a:rPr lang="nl-NL" dirty="0" smtClean="0">
                <a:solidFill>
                  <a:srgbClr val="FF6600"/>
                </a:solidFill>
              </a:rPr>
              <a:t>Oranje </a:t>
            </a:r>
            <a:r>
              <a:rPr lang="nl-NL" dirty="0" err="1" smtClean="0">
                <a:solidFill>
                  <a:srgbClr val="FF6600"/>
                </a:solidFill>
              </a:rPr>
              <a:t>prana</a:t>
            </a:r>
            <a:r>
              <a:rPr lang="nl-NL" dirty="0" smtClean="0">
                <a:solidFill>
                  <a:srgbClr val="FF6600"/>
                </a:solidFill>
              </a:rPr>
              <a:t> </a:t>
            </a:r>
            <a:r>
              <a:rPr lang="nl-NL" dirty="0" smtClean="0"/>
              <a:t>(</a:t>
            </a:r>
            <a:r>
              <a:rPr lang="nl-NL" dirty="0" err="1" smtClean="0"/>
              <a:t>Glorix</a:t>
            </a:r>
            <a:r>
              <a:rPr lang="nl-NL" dirty="0" smtClean="0"/>
              <a:t>)</a:t>
            </a:r>
            <a:endParaRPr lang="nl-NL" dirty="0"/>
          </a:p>
        </p:txBody>
      </p:sp>
      <p:sp>
        <p:nvSpPr>
          <p:cNvPr id="3" name="Tijdelijke aanduiding voor inhoud 2"/>
          <p:cNvSpPr>
            <a:spLocks noGrp="1"/>
          </p:cNvSpPr>
          <p:nvPr>
            <p:ph idx="1"/>
          </p:nvPr>
        </p:nvSpPr>
        <p:spPr/>
        <p:txBody>
          <a:bodyPr/>
          <a:lstStyle/>
          <a:p>
            <a:r>
              <a:rPr lang="nl-NL" dirty="0" smtClean="0"/>
              <a:t>Afvoeren</a:t>
            </a:r>
          </a:p>
          <a:p>
            <a:r>
              <a:rPr lang="nl-NL" dirty="0" smtClean="0"/>
              <a:t>Problemen bij plassen – poepen</a:t>
            </a:r>
          </a:p>
          <a:p>
            <a:r>
              <a:rPr lang="nl-NL" dirty="0" smtClean="0"/>
              <a:t>Loslaten – astma – bronchiën</a:t>
            </a:r>
          </a:p>
          <a:p>
            <a:r>
              <a:rPr lang="nl-NL" dirty="0" smtClean="0"/>
              <a:t>Stimuleert zweten</a:t>
            </a:r>
          </a:p>
          <a:p>
            <a:r>
              <a:rPr lang="nl-NL" dirty="0" smtClean="0"/>
              <a:t>Snel afvoeren zieke energie</a:t>
            </a:r>
          </a:p>
          <a:p>
            <a:endParaRPr lang="nl-NL" dirty="0"/>
          </a:p>
          <a:p>
            <a:r>
              <a:rPr lang="nl-NL" dirty="0" smtClean="0"/>
              <a:t>Pas op:</a:t>
            </a:r>
          </a:p>
          <a:p>
            <a:pPr lvl="1"/>
            <a:r>
              <a:rPr lang="nl-NL" dirty="0" smtClean="0"/>
              <a:t>Niet voor ogen – hersenen – hart (alleen LWO) – milt </a:t>
            </a:r>
          </a:p>
          <a:p>
            <a:pPr lvl="1"/>
            <a:r>
              <a:rPr lang="nl-NL" dirty="0" smtClean="0"/>
              <a:t>Niet bij buikpijn gebruiken </a:t>
            </a:r>
            <a:r>
              <a:rPr lang="nl-NL" dirty="0" smtClean="0">
                <a:sym typeface="Wingdings" panose="05000000000000000000" pitchFamily="2" charset="2"/>
              </a:rPr>
              <a:t> geeft een mini explosie effect </a:t>
            </a:r>
          </a:p>
          <a:p>
            <a:pPr lvl="1"/>
            <a:endParaRPr lang="nl-NL" dirty="0">
              <a:sym typeface="Wingdings" panose="05000000000000000000" pitchFamily="2" charset="2"/>
            </a:endParaRPr>
          </a:p>
          <a:p>
            <a:pPr lvl="1"/>
            <a:endParaRPr lang="nl-NL" dirty="0"/>
          </a:p>
        </p:txBody>
      </p:sp>
    </p:spTree>
    <p:extLst>
      <p:ext uri="{BB962C8B-B14F-4D97-AF65-F5344CB8AC3E}">
        <p14:creationId xmlns:p14="http://schemas.microsoft.com/office/powerpoint/2010/main" val="41659186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Basischakra </a:t>
            </a:r>
            <a:r>
              <a:rPr lang="nl-NL" dirty="0" smtClean="0"/>
              <a:t/>
            </a:r>
            <a:br>
              <a:rPr lang="nl-NL" dirty="0" smtClean="0"/>
            </a:br>
            <a:r>
              <a:rPr lang="nl-NL" dirty="0" smtClean="0">
                <a:solidFill>
                  <a:srgbClr val="FFCC00"/>
                </a:solidFill>
              </a:rPr>
              <a:t>Gele </a:t>
            </a:r>
            <a:r>
              <a:rPr lang="nl-NL" dirty="0" err="1" smtClean="0">
                <a:solidFill>
                  <a:srgbClr val="FFCC00"/>
                </a:solidFill>
              </a:rPr>
              <a:t>prana</a:t>
            </a:r>
            <a:r>
              <a:rPr lang="nl-NL" dirty="0" smtClean="0">
                <a:solidFill>
                  <a:srgbClr val="FFCC00"/>
                </a:solidFill>
              </a:rPr>
              <a:t> </a:t>
            </a:r>
            <a:r>
              <a:rPr lang="nl-NL" dirty="0" smtClean="0"/>
              <a:t>(plaksel)</a:t>
            </a:r>
            <a:endParaRPr lang="nl-NL" dirty="0"/>
          </a:p>
        </p:txBody>
      </p:sp>
      <p:sp>
        <p:nvSpPr>
          <p:cNvPr id="3" name="Tijdelijke aanduiding voor inhoud 2"/>
          <p:cNvSpPr>
            <a:spLocks noGrp="1"/>
          </p:cNvSpPr>
          <p:nvPr>
            <p:ph idx="1"/>
          </p:nvPr>
        </p:nvSpPr>
        <p:spPr/>
        <p:txBody>
          <a:bodyPr/>
          <a:lstStyle/>
          <a:p>
            <a:r>
              <a:rPr lang="nl-NL" dirty="0" smtClean="0"/>
              <a:t>Start processen op</a:t>
            </a:r>
          </a:p>
          <a:p>
            <a:r>
              <a:rPr lang="nl-NL" dirty="0" smtClean="0"/>
              <a:t>Bij botbreuk in combinatie met oranje </a:t>
            </a:r>
            <a:r>
              <a:rPr lang="nl-NL" dirty="0" err="1" smtClean="0"/>
              <a:t>prana</a:t>
            </a:r>
            <a:endParaRPr lang="nl-NL" dirty="0" smtClean="0"/>
          </a:p>
          <a:p>
            <a:r>
              <a:rPr lang="nl-NL" dirty="0" smtClean="0"/>
              <a:t>Maakt zacht</a:t>
            </a:r>
          </a:p>
          <a:p>
            <a:r>
              <a:rPr lang="nl-NL" dirty="0" smtClean="0"/>
              <a:t>Stimuleert groei</a:t>
            </a:r>
          </a:p>
          <a:p>
            <a:r>
              <a:rPr lang="nl-NL" dirty="0" smtClean="0"/>
              <a:t>Niet gebruiken bij wonden </a:t>
            </a:r>
            <a:r>
              <a:rPr lang="nl-NL" dirty="0" smtClean="0">
                <a:sym typeface="Wingdings" panose="05000000000000000000" pitchFamily="2" charset="2"/>
              </a:rPr>
              <a:t> veroorzaakt littekens</a:t>
            </a:r>
            <a:endParaRPr lang="nl-NL" dirty="0"/>
          </a:p>
        </p:txBody>
      </p:sp>
    </p:spTree>
    <p:extLst>
      <p:ext uri="{BB962C8B-B14F-4D97-AF65-F5344CB8AC3E}">
        <p14:creationId xmlns:p14="http://schemas.microsoft.com/office/powerpoint/2010/main" val="25384925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smtClean="0"/>
              <a:t>Keelchakra</a:t>
            </a:r>
            <a:br>
              <a:rPr lang="nl-NL" dirty="0" smtClean="0"/>
            </a:br>
            <a:r>
              <a:rPr lang="nl-NL" dirty="0" smtClean="0">
                <a:solidFill>
                  <a:srgbClr val="006600"/>
                </a:solidFill>
              </a:rPr>
              <a:t>groene </a:t>
            </a:r>
            <a:r>
              <a:rPr lang="nl-NL" dirty="0" err="1" smtClean="0">
                <a:solidFill>
                  <a:srgbClr val="006600"/>
                </a:solidFill>
              </a:rPr>
              <a:t>prana</a:t>
            </a:r>
            <a:r>
              <a:rPr lang="nl-NL" dirty="0" smtClean="0"/>
              <a:t> (schoonmaken)</a:t>
            </a:r>
            <a:endParaRPr lang="nl-NL" dirty="0"/>
          </a:p>
        </p:txBody>
      </p:sp>
      <p:sp>
        <p:nvSpPr>
          <p:cNvPr id="3" name="Tijdelijke aanduiding voor inhoud 2"/>
          <p:cNvSpPr>
            <a:spLocks noGrp="1"/>
          </p:cNvSpPr>
          <p:nvPr>
            <p:ph idx="1"/>
          </p:nvPr>
        </p:nvSpPr>
        <p:spPr/>
        <p:txBody>
          <a:bodyPr/>
          <a:lstStyle/>
          <a:p>
            <a:r>
              <a:rPr lang="nl-NL" dirty="0" smtClean="0"/>
              <a:t>Milde reiniging</a:t>
            </a:r>
          </a:p>
          <a:p>
            <a:r>
              <a:rPr lang="nl-NL" dirty="0" smtClean="0"/>
              <a:t>Breekt in stukjes</a:t>
            </a:r>
          </a:p>
          <a:p>
            <a:r>
              <a:rPr lang="nl-NL" dirty="0" smtClean="0"/>
              <a:t>Bij Infecties – ontsteking</a:t>
            </a:r>
          </a:p>
          <a:p>
            <a:r>
              <a:rPr lang="nl-NL" dirty="0" smtClean="0"/>
              <a:t>Overal te gebruiken</a:t>
            </a:r>
          </a:p>
          <a:p>
            <a:endParaRPr lang="nl-NL" dirty="0"/>
          </a:p>
        </p:txBody>
      </p:sp>
    </p:spTree>
    <p:extLst>
      <p:ext uri="{BB962C8B-B14F-4D97-AF65-F5344CB8AC3E}">
        <p14:creationId xmlns:p14="http://schemas.microsoft.com/office/powerpoint/2010/main" val="41550196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smtClean="0"/>
              <a:t>Keelchakra</a:t>
            </a:r>
            <a:br>
              <a:rPr lang="nl-NL" dirty="0" smtClean="0"/>
            </a:br>
            <a:r>
              <a:rPr lang="nl-NL" dirty="0" smtClean="0">
                <a:solidFill>
                  <a:srgbClr val="0070C0"/>
                </a:solidFill>
              </a:rPr>
              <a:t>blauwe </a:t>
            </a:r>
            <a:r>
              <a:rPr lang="nl-NL" dirty="0" err="1" smtClean="0">
                <a:solidFill>
                  <a:srgbClr val="0070C0"/>
                </a:solidFill>
              </a:rPr>
              <a:t>prana</a:t>
            </a:r>
            <a:r>
              <a:rPr lang="nl-NL" dirty="0" smtClean="0">
                <a:solidFill>
                  <a:srgbClr val="0070C0"/>
                </a:solidFill>
              </a:rPr>
              <a:t> </a:t>
            </a:r>
            <a:r>
              <a:rPr lang="nl-NL" dirty="0" smtClean="0"/>
              <a:t>(verdichtend)</a:t>
            </a:r>
            <a:endParaRPr lang="nl-NL" dirty="0"/>
          </a:p>
        </p:txBody>
      </p:sp>
      <p:sp>
        <p:nvSpPr>
          <p:cNvPr id="3" name="Tijdelijke aanduiding voor inhoud 2"/>
          <p:cNvSpPr>
            <a:spLocks noGrp="1"/>
          </p:cNvSpPr>
          <p:nvPr>
            <p:ph idx="1"/>
          </p:nvPr>
        </p:nvSpPr>
        <p:spPr/>
        <p:txBody>
          <a:bodyPr/>
          <a:lstStyle/>
          <a:p>
            <a:r>
              <a:rPr lang="nl-NL" dirty="0" smtClean="0"/>
              <a:t>Verkoelend</a:t>
            </a:r>
          </a:p>
          <a:p>
            <a:r>
              <a:rPr lang="nl-NL" dirty="0" smtClean="0"/>
              <a:t>Samentrekkend</a:t>
            </a:r>
          </a:p>
          <a:p>
            <a:r>
              <a:rPr lang="nl-NL" dirty="0" smtClean="0"/>
              <a:t>Bij migraine</a:t>
            </a:r>
          </a:p>
          <a:p>
            <a:r>
              <a:rPr lang="nl-NL" dirty="0" smtClean="0"/>
              <a:t>Verzachtend effect bij pijnlijke plekken</a:t>
            </a:r>
          </a:p>
          <a:p>
            <a:r>
              <a:rPr lang="nl-NL" dirty="0" smtClean="0"/>
              <a:t>Afremmend effect</a:t>
            </a:r>
          </a:p>
          <a:p>
            <a:r>
              <a:rPr lang="nl-NL" dirty="0" smtClean="0"/>
              <a:t>Wond stopt met bloeden</a:t>
            </a:r>
          </a:p>
          <a:p>
            <a:r>
              <a:rPr lang="nl-NL" dirty="0" smtClean="0"/>
              <a:t>Bij infecties</a:t>
            </a:r>
          </a:p>
          <a:p>
            <a:r>
              <a:rPr lang="nl-NL" dirty="0" smtClean="0"/>
              <a:t>Bij koorts</a:t>
            </a:r>
            <a:endParaRPr lang="nl-NL" dirty="0"/>
          </a:p>
        </p:txBody>
      </p:sp>
    </p:spTree>
    <p:extLst>
      <p:ext uri="{BB962C8B-B14F-4D97-AF65-F5344CB8AC3E}">
        <p14:creationId xmlns:p14="http://schemas.microsoft.com/office/powerpoint/2010/main" val="38502508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smtClean="0"/>
              <a:t>Kruinchakra</a:t>
            </a:r>
            <a:br>
              <a:rPr lang="nl-NL" dirty="0" smtClean="0"/>
            </a:br>
            <a:r>
              <a:rPr lang="nl-NL" dirty="0" smtClean="0">
                <a:solidFill>
                  <a:srgbClr val="7030A0"/>
                </a:solidFill>
              </a:rPr>
              <a:t>Violet </a:t>
            </a:r>
            <a:r>
              <a:rPr lang="nl-NL" dirty="0" err="1" smtClean="0">
                <a:solidFill>
                  <a:srgbClr val="7030A0"/>
                </a:solidFill>
              </a:rPr>
              <a:t>prana</a:t>
            </a:r>
            <a:r>
              <a:rPr lang="nl-NL" dirty="0" smtClean="0"/>
              <a:t> </a:t>
            </a:r>
            <a:r>
              <a:rPr lang="nl-NL" sz="2800" dirty="0" smtClean="0"/>
              <a:t>(hogere vorm van wit)</a:t>
            </a:r>
            <a:endParaRPr lang="nl-NL" dirty="0"/>
          </a:p>
        </p:txBody>
      </p:sp>
      <p:sp>
        <p:nvSpPr>
          <p:cNvPr id="3" name="Tijdelijke aanduiding voor inhoud 2"/>
          <p:cNvSpPr>
            <a:spLocks noGrp="1"/>
          </p:cNvSpPr>
          <p:nvPr>
            <p:ph idx="1"/>
          </p:nvPr>
        </p:nvSpPr>
        <p:spPr/>
        <p:txBody>
          <a:bodyPr/>
          <a:lstStyle/>
          <a:p>
            <a:r>
              <a:rPr lang="nl-NL" dirty="0" smtClean="0"/>
              <a:t>Eigenschappen van alle kleuren</a:t>
            </a:r>
          </a:p>
          <a:p>
            <a:r>
              <a:rPr lang="nl-NL" dirty="0" smtClean="0"/>
              <a:t>Maak chakra’s schoon</a:t>
            </a:r>
          </a:p>
          <a:p>
            <a:r>
              <a:rPr lang="nl-NL" dirty="0" smtClean="0"/>
              <a:t>Zorgt voor betere opname</a:t>
            </a:r>
          </a:p>
          <a:p>
            <a:endParaRPr lang="nl-NL" dirty="0"/>
          </a:p>
        </p:txBody>
      </p:sp>
    </p:spTree>
    <p:extLst>
      <p:ext uri="{BB962C8B-B14F-4D97-AF65-F5344CB8AC3E}">
        <p14:creationId xmlns:p14="http://schemas.microsoft.com/office/powerpoint/2010/main" val="33955390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smtClean="0"/>
              <a:t>Kruinchakra</a:t>
            </a:r>
            <a:br>
              <a:rPr lang="nl-NL" dirty="0" smtClean="0"/>
            </a:br>
            <a:r>
              <a:rPr lang="nl-NL" dirty="0" err="1" smtClean="0">
                <a:solidFill>
                  <a:srgbClr val="7030A0"/>
                </a:solidFill>
              </a:rPr>
              <a:t>Electrisch</a:t>
            </a:r>
            <a:r>
              <a:rPr lang="nl-NL" dirty="0" smtClean="0">
                <a:solidFill>
                  <a:srgbClr val="7030A0"/>
                </a:solidFill>
              </a:rPr>
              <a:t> violet </a:t>
            </a:r>
            <a:r>
              <a:rPr lang="nl-NL" dirty="0" err="1" smtClean="0">
                <a:solidFill>
                  <a:srgbClr val="7030A0"/>
                </a:solidFill>
              </a:rPr>
              <a:t>prana</a:t>
            </a:r>
            <a:r>
              <a:rPr lang="nl-NL" dirty="0" smtClean="0"/>
              <a:t> </a:t>
            </a:r>
            <a:br>
              <a:rPr lang="nl-NL" dirty="0" smtClean="0"/>
            </a:br>
            <a:r>
              <a:rPr lang="nl-NL" sz="2800" dirty="0" smtClean="0"/>
              <a:t>(ziele energie)</a:t>
            </a:r>
            <a:endParaRPr lang="nl-NL" dirty="0"/>
          </a:p>
        </p:txBody>
      </p:sp>
      <p:sp>
        <p:nvSpPr>
          <p:cNvPr id="3" name="Tijdelijke aanduiding voor inhoud 2"/>
          <p:cNvSpPr>
            <a:spLocks noGrp="1"/>
          </p:cNvSpPr>
          <p:nvPr>
            <p:ph idx="1"/>
          </p:nvPr>
        </p:nvSpPr>
        <p:spPr/>
        <p:txBody>
          <a:bodyPr/>
          <a:lstStyle/>
          <a:p>
            <a:r>
              <a:rPr lang="nl-NL" dirty="0" smtClean="0"/>
              <a:t>Fonkelend licht (denk aan sneeuwvlakte waar zon op schijnt)</a:t>
            </a:r>
          </a:p>
          <a:p>
            <a:r>
              <a:rPr lang="nl-NL" dirty="0" smtClean="0"/>
              <a:t>Gebruik het selectief </a:t>
            </a:r>
            <a:r>
              <a:rPr lang="nl-NL" dirty="0" smtClean="0">
                <a:sym typeface="Wingdings" panose="05000000000000000000" pitchFamily="2" charset="2"/>
              </a:rPr>
              <a:t> alleen als het nodig is</a:t>
            </a:r>
            <a:endParaRPr lang="nl-NL" dirty="0" smtClean="0"/>
          </a:p>
          <a:p>
            <a:r>
              <a:rPr lang="nl-NL" dirty="0" smtClean="0"/>
              <a:t>Eigen bewustzijn</a:t>
            </a:r>
          </a:p>
          <a:p>
            <a:r>
              <a:rPr lang="nl-NL" dirty="0" err="1" smtClean="0"/>
              <a:t>Regenerend</a:t>
            </a:r>
            <a:r>
              <a:rPr lang="nl-NL" dirty="0" smtClean="0"/>
              <a:t> effect</a:t>
            </a:r>
          </a:p>
          <a:p>
            <a:r>
              <a:rPr lang="nl-NL" dirty="0" smtClean="0"/>
              <a:t>Supersnel wonden genezen</a:t>
            </a:r>
            <a:endParaRPr lang="nl-NL" dirty="0"/>
          </a:p>
        </p:txBody>
      </p:sp>
    </p:spTree>
    <p:extLst>
      <p:ext uri="{BB962C8B-B14F-4D97-AF65-F5344CB8AC3E}">
        <p14:creationId xmlns:p14="http://schemas.microsoft.com/office/powerpoint/2010/main" val="6692460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smtClean="0"/>
              <a:t>Kruinchakra</a:t>
            </a:r>
            <a:br>
              <a:rPr lang="nl-NL" dirty="0" smtClean="0"/>
            </a:br>
            <a:r>
              <a:rPr lang="nl-NL" dirty="0" smtClean="0">
                <a:solidFill>
                  <a:srgbClr val="FF9900"/>
                </a:solidFill>
              </a:rPr>
              <a:t>Goud </a:t>
            </a:r>
            <a:r>
              <a:rPr lang="nl-NL" dirty="0" err="1" smtClean="0">
                <a:solidFill>
                  <a:srgbClr val="FF9900"/>
                </a:solidFill>
              </a:rPr>
              <a:t>prana</a:t>
            </a:r>
            <a:r>
              <a:rPr lang="nl-NL" dirty="0" smtClean="0">
                <a:solidFill>
                  <a:srgbClr val="FF9900"/>
                </a:solidFill>
              </a:rPr>
              <a:t> </a:t>
            </a:r>
            <a:endParaRPr lang="nl-NL" dirty="0"/>
          </a:p>
        </p:txBody>
      </p:sp>
      <p:sp>
        <p:nvSpPr>
          <p:cNvPr id="3" name="Tijdelijke aanduiding voor inhoud 2"/>
          <p:cNvSpPr>
            <a:spLocks noGrp="1"/>
          </p:cNvSpPr>
          <p:nvPr>
            <p:ph idx="1"/>
          </p:nvPr>
        </p:nvSpPr>
        <p:spPr/>
        <p:txBody>
          <a:bodyPr/>
          <a:lstStyle/>
          <a:p>
            <a:r>
              <a:rPr lang="nl-NL" dirty="0" smtClean="0"/>
              <a:t>Warmer dan </a:t>
            </a:r>
            <a:r>
              <a:rPr lang="nl-NL" dirty="0" err="1" smtClean="0"/>
              <a:t>electrisch</a:t>
            </a:r>
            <a:r>
              <a:rPr lang="nl-NL" dirty="0" smtClean="0"/>
              <a:t> violet</a:t>
            </a:r>
          </a:p>
          <a:p>
            <a:r>
              <a:rPr lang="nl-NL" dirty="0" smtClean="0"/>
              <a:t>Honingachtig</a:t>
            </a:r>
          </a:p>
          <a:p>
            <a:r>
              <a:rPr lang="nl-NL" dirty="0" smtClean="0"/>
              <a:t>Is langzamere – trager</a:t>
            </a:r>
          </a:p>
          <a:p>
            <a:r>
              <a:rPr lang="nl-NL" dirty="0" smtClean="0"/>
              <a:t>Projecteer op </a:t>
            </a:r>
            <a:r>
              <a:rPr lang="nl-NL" smtClean="0"/>
              <a:t>je eigen maag</a:t>
            </a:r>
            <a:endParaRPr lang="nl-NL" dirty="0"/>
          </a:p>
        </p:txBody>
      </p:sp>
    </p:spTree>
    <p:extLst>
      <p:ext uri="{BB962C8B-B14F-4D97-AF65-F5344CB8AC3E}">
        <p14:creationId xmlns:p14="http://schemas.microsoft.com/office/powerpoint/2010/main" val="2818485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err="1" smtClean="0"/>
              <a:t>Healing</a:t>
            </a:r>
            <a:r>
              <a:rPr lang="nl-NL" dirty="0" smtClean="0"/>
              <a:t>: Jan Olav</a:t>
            </a:r>
            <a:endParaRPr lang="nl-NL" dirty="0"/>
          </a:p>
        </p:txBody>
      </p:sp>
      <p:sp>
        <p:nvSpPr>
          <p:cNvPr id="3" name="Tijdelijke aanduiding voor inhoud 2"/>
          <p:cNvSpPr>
            <a:spLocks noGrp="1"/>
          </p:cNvSpPr>
          <p:nvPr>
            <p:ph idx="1"/>
          </p:nvPr>
        </p:nvSpPr>
        <p:spPr/>
        <p:txBody>
          <a:bodyPr>
            <a:normAutofit lnSpcReduction="10000"/>
          </a:bodyPr>
          <a:lstStyle/>
          <a:p>
            <a:pPr marL="0" indent="0">
              <a:buNone/>
            </a:pPr>
            <a:r>
              <a:rPr lang="nl-NL" dirty="0" smtClean="0"/>
              <a:t>Oog:</a:t>
            </a:r>
          </a:p>
          <a:p>
            <a:r>
              <a:rPr lang="nl-NL" dirty="0" smtClean="0"/>
              <a:t>Schoonmaken:</a:t>
            </a:r>
          </a:p>
          <a:p>
            <a:pPr lvl="1"/>
            <a:r>
              <a:rPr lang="nl-NL" dirty="0" smtClean="0"/>
              <a:t>Licht wit Groen</a:t>
            </a:r>
          </a:p>
          <a:p>
            <a:pPr lvl="1"/>
            <a:r>
              <a:rPr lang="nl-NL" dirty="0" smtClean="0"/>
              <a:t>Licht wit violet</a:t>
            </a:r>
          </a:p>
          <a:p>
            <a:r>
              <a:rPr lang="nl-NL" dirty="0" smtClean="0"/>
              <a:t>Vitaliseren: Licht wit Violet</a:t>
            </a:r>
          </a:p>
          <a:p>
            <a:endParaRPr lang="nl-NL" dirty="0"/>
          </a:p>
          <a:p>
            <a:pPr marL="0" indent="0">
              <a:buNone/>
            </a:pPr>
            <a:r>
              <a:rPr lang="nl-NL" dirty="0" smtClean="0"/>
              <a:t>Voet:</a:t>
            </a:r>
          </a:p>
          <a:p>
            <a:r>
              <a:rPr lang="nl-NL" dirty="0" smtClean="0"/>
              <a:t>Totaal </a:t>
            </a:r>
            <a:r>
              <a:rPr lang="nl-NL" dirty="0"/>
              <a:t>reiniging 2x met </a:t>
            </a:r>
            <a:r>
              <a:rPr lang="nl-NL" dirty="0" err="1" smtClean="0"/>
              <a:t>LWGroen</a:t>
            </a:r>
            <a:endParaRPr lang="nl-NL" dirty="0" smtClean="0"/>
          </a:p>
          <a:p>
            <a:r>
              <a:rPr lang="nl-NL" dirty="0" smtClean="0"/>
              <a:t>Schoonmaken:</a:t>
            </a:r>
          </a:p>
          <a:p>
            <a:pPr lvl="1"/>
            <a:r>
              <a:rPr lang="nl-NL" dirty="0" smtClean="0"/>
              <a:t>Pijnlijke gedeelten:</a:t>
            </a:r>
          </a:p>
          <a:p>
            <a:pPr lvl="2"/>
            <a:r>
              <a:rPr lang="nl-NL" dirty="0" err="1" smtClean="0"/>
              <a:t>LWGroen</a:t>
            </a:r>
            <a:r>
              <a:rPr lang="nl-NL" dirty="0" smtClean="0"/>
              <a:t> </a:t>
            </a:r>
            <a:r>
              <a:rPr lang="nl-NL" dirty="0"/>
              <a:t>(50x totaal of meer)</a:t>
            </a:r>
            <a:r>
              <a:rPr lang="nl-NL" dirty="0" smtClean="0"/>
              <a:t> </a:t>
            </a:r>
          </a:p>
          <a:p>
            <a:pPr lvl="2"/>
            <a:r>
              <a:rPr lang="nl-NL" dirty="0" err="1" smtClean="0"/>
              <a:t>LWOranje</a:t>
            </a:r>
            <a:r>
              <a:rPr lang="nl-NL" dirty="0" smtClean="0"/>
              <a:t> </a:t>
            </a:r>
            <a:r>
              <a:rPr lang="nl-NL" dirty="0"/>
              <a:t>(50x totaal of meer)</a:t>
            </a:r>
            <a:endParaRPr lang="nl-NL" dirty="0" smtClean="0"/>
          </a:p>
          <a:p>
            <a:pPr lvl="1"/>
            <a:r>
              <a:rPr lang="nl-NL" dirty="0" smtClean="0"/>
              <a:t>voetzoolchakra's</a:t>
            </a:r>
            <a:r>
              <a:rPr lang="nl-NL" dirty="0"/>
              <a:t>, 10x </a:t>
            </a:r>
            <a:r>
              <a:rPr lang="nl-NL" dirty="0" err="1" smtClean="0"/>
              <a:t>LWGroen</a:t>
            </a:r>
            <a:r>
              <a:rPr lang="nl-NL" dirty="0" smtClean="0"/>
              <a:t> en </a:t>
            </a:r>
            <a:r>
              <a:rPr lang="nl-NL" dirty="0" err="1" smtClean="0"/>
              <a:t>LWOranje</a:t>
            </a:r>
            <a:endParaRPr lang="nl-NL" dirty="0" smtClean="0"/>
          </a:p>
          <a:p>
            <a:r>
              <a:rPr lang="nl-NL" dirty="0" smtClean="0"/>
              <a:t>Vitaliseren:</a:t>
            </a:r>
          </a:p>
          <a:p>
            <a:pPr lvl="1"/>
            <a:r>
              <a:rPr lang="nl-NL" dirty="0" smtClean="0"/>
              <a:t>voetzoolchakra's </a:t>
            </a:r>
            <a:r>
              <a:rPr lang="nl-NL" dirty="0" err="1" smtClean="0"/>
              <a:t>LWGroen</a:t>
            </a:r>
            <a:r>
              <a:rPr lang="nl-NL" dirty="0"/>
              <a:t>, </a:t>
            </a:r>
            <a:r>
              <a:rPr lang="nl-NL" dirty="0" err="1" smtClean="0"/>
              <a:t>LWBlauw</a:t>
            </a:r>
            <a:r>
              <a:rPr lang="nl-NL" dirty="0" smtClean="0"/>
              <a:t> </a:t>
            </a:r>
            <a:r>
              <a:rPr lang="nl-NL" dirty="0"/>
              <a:t>en </a:t>
            </a:r>
            <a:r>
              <a:rPr lang="nl-NL" dirty="0" err="1" smtClean="0"/>
              <a:t>LWViolet</a:t>
            </a:r>
            <a:r>
              <a:rPr lang="nl-NL" dirty="0"/>
              <a:t>. </a:t>
            </a:r>
            <a:r>
              <a:rPr lang="nl-NL" dirty="0" smtClean="0"/>
              <a:t>3 à </a:t>
            </a:r>
            <a:r>
              <a:rPr lang="nl-NL" dirty="0"/>
              <a:t>4 </a:t>
            </a:r>
            <a:r>
              <a:rPr lang="nl-NL" dirty="0" err="1"/>
              <a:t>prana</a:t>
            </a:r>
            <a:r>
              <a:rPr lang="nl-NL" dirty="0"/>
              <a:t> ademhalingen per </a:t>
            </a:r>
            <a:r>
              <a:rPr lang="nl-NL" dirty="0" smtClean="0"/>
              <a:t>kleur.</a:t>
            </a:r>
          </a:p>
          <a:p>
            <a:r>
              <a:rPr lang="nl-NL" dirty="0" smtClean="0"/>
              <a:t>Stabiliseer.</a:t>
            </a:r>
          </a:p>
          <a:p>
            <a:r>
              <a:rPr lang="nl-NL" dirty="0" smtClean="0"/>
              <a:t>master </a:t>
            </a:r>
            <a:r>
              <a:rPr lang="nl-NL" dirty="0" err="1"/>
              <a:t>healing</a:t>
            </a:r>
            <a:r>
              <a:rPr lang="nl-NL" dirty="0"/>
              <a:t> </a:t>
            </a:r>
            <a:r>
              <a:rPr lang="nl-NL" dirty="0" smtClean="0"/>
              <a:t>toepassen:</a:t>
            </a:r>
          </a:p>
          <a:p>
            <a:pPr lvl="1"/>
            <a:r>
              <a:rPr lang="nl-NL" dirty="0" smtClean="0"/>
              <a:t>Schoonmaken basis </a:t>
            </a:r>
            <a:r>
              <a:rPr lang="nl-NL" dirty="0"/>
              <a:t>en meng </a:t>
            </a:r>
            <a:r>
              <a:rPr lang="nl-NL" dirty="0" err="1" smtClean="0"/>
              <a:t>mein</a:t>
            </a:r>
            <a:endParaRPr lang="nl-NL" dirty="0" smtClean="0"/>
          </a:p>
          <a:p>
            <a:pPr lvl="1"/>
            <a:r>
              <a:rPr lang="nl-NL" dirty="0" smtClean="0"/>
              <a:t>vitaliseren </a:t>
            </a:r>
            <a:r>
              <a:rPr lang="nl-NL" dirty="0"/>
              <a:t>basis </a:t>
            </a:r>
            <a:r>
              <a:rPr lang="nl-NL" dirty="0" smtClean="0"/>
              <a:t>met </a:t>
            </a:r>
            <a:r>
              <a:rPr lang="nl-NL" dirty="0" err="1" smtClean="0"/>
              <a:t>LWRood</a:t>
            </a:r>
            <a:r>
              <a:rPr lang="nl-NL" dirty="0" smtClean="0"/>
              <a:t> </a:t>
            </a:r>
          </a:p>
          <a:p>
            <a:pPr lvl="1"/>
            <a:r>
              <a:rPr lang="nl-NL" dirty="0" smtClean="0"/>
              <a:t>Vitaliseren meng </a:t>
            </a:r>
            <a:r>
              <a:rPr lang="nl-NL" dirty="0" err="1"/>
              <a:t>mein</a:t>
            </a:r>
            <a:r>
              <a:rPr lang="nl-NL" dirty="0"/>
              <a:t> </a:t>
            </a:r>
            <a:r>
              <a:rPr lang="nl-NL" dirty="0" smtClean="0"/>
              <a:t>met </a:t>
            </a:r>
            <a:r>
              <a:rPr lang="nl-NL" dirty="0" err="1" smtClean="0"/>
              <a:t>LWRood</a:t>
            </a:r>
            <a:r>
              <a:rPr lang="nl-NL" dirty="0"/>
              <a:t>, niet bewust activeren). Hou de meng </a:t>
            </a:r>
            <a:r>
              <a:rPr lang="nl-NL" dirty="0" err="1"/>
              <a:t>mein</a:t>
            </a:r>
            <a:r>
              <a:rPr lang="nl-NL" dirty="0"/>
              <a:t> kleiner qua omvang dan het </a:t>
            </a:r>
            <a:r>
              <a:rPr lang="nl-NL" dirty="0" smtClean="0"/>
              <a:t>hart</a:t>
            </a:r>
            <a:endParaRPr lang="nl-NL" dirty="0"/>
          </a:p>
          <a:p>
            <a:pPr marL="0" indent="0">
              <a:buNone/>
            </a:pPr>
            <a:endParaRPr lang="nl-NL" dirty="0"/>
          </a:p>
          <a:p>
            <a:pPr marL="0" indent="0">
              <a:buNone/>
            </a:pPr>
            <a:endParaRPr lang="nl-NL" dirty="0"/>
          </a:p>
        </p:txBody>
      </p:sp>
    </p:spTree>
    <p:extLst>
      <p:ext uri="{BB962C8B-B14F-4D97-AF65-F5344CB8AC3E}">
        <p14:creationId xmlns:p14="http://schemas.microsoft.com/office/powerpoint/2010/main" val="7739595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err="1" smtClean="0"/>
              <a:t>Healing</a:t>
            </a:r>
            <a:r>
              <a:rPr lang="nl-NL" dirty="0" smtClean="0"/>
              <a:t>: artritus in de vingers</a:t>
            </a:r>
            <a:endParaRPr lang="nl-NL" dirty="0"/>
          </a:p>
        </p:txBody>
      </p:sp>
      <p:sp>
        <p:nvSpPr>
          <p:cNvPr id="3" name="Tijdelijke aanduiding voor inhoud 2"/>
          <p:cNvSpPr>
            <a:spLocks noGrp="1"/>
          </p:cNvSpPr>
          <p:nvPr>
            <p:ph idx="1"/>
          </p:nvPr>
        </p:nvSpPr>
        <p:spPr/>
        <p:txBody>
          <a:bodyPr/>
          <a:lstStyle/>
          <a:p>
            <a:r>
              <a:rPr lang="nl-NL" dirty="0" smtClean="0"/>
              <a:t>Reinigen van de vingers</a:t>
            </a:r>
          </a:p>
          <a:p>
            <a:r>
              <a:rPr lang="nl-NL" dirty="0" smtClean="0"/>
              <a:t>Overtollige energie van handchakra naar aangedane vingers vegen</a:t>
            </a:r>
            <a:endParaRPr lang="nl-NL" dirty="0"/>
          </a:p>
        </p:txBody>
      </p:sp>
    </p:spTree>
    <p:extLst>
      <p:ext uri="{BB962C8B-B14F-4D97-AF65-F5344CB8AC3E}">
        <p14:creationId xmlns:p14="http://schemas.microsoft.com/office/powerpoint/2010/main" val="22047032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smtClean="0"/>
              <a:t>uitspraken</a:t>
            </a:r>
            <a:endParaRPr lang="nl-NL" dirty="0"/>
          </a:p>
        </p:txBody>
      </p:sp>
      <p:sp>
        <p:nvSpPr>
          <p:cNvPr id="3" name="Tijdelijke aanduiding voor inhoud 2"/>
          <p:cNvSpPr>
            <a:spLocks noGrp="1"/>
          </p:cNvSpPr>
          <p:nvPr>
            <p:ph idx="1"/>
          </p:nvPr>
        </p:nvSpPr>
        <p:spPr/>
        <p:txBody>
          <a:bodyPr/>
          <a:lstStyle/>
          <a:p>
            <a:r>
              <a:rPr lang="nl-NL" dirty="0" smtClean="0"/>
              <a:t>Het lichaam heeft een energetische doorlaatbaarheid, met name het gouden lichaam</a:t>
            </a:r>
          </a:p>
          <a:p>
            <a:r>
              <a:rPr lang="nl-NL" dirty="0" smtClean="0"/>
              <a:t>Bij twijfel </a:t>
            </a:r>
            <a:r>
              <a:rPr lang="nl-NL" dirty="0" smtClean="0">
                <a:sym typeface="Wingdings" panose="05000000000000000000" pitchFamily="2" charset="2"/>
              </a:rPr>
              <a:t> wit of witachtig violet</a:t>
            </a:r>
          </a:p>
          <a:p>
            <a:r>
              <a:rPr lang="nl-NL" dirty="0" smtClean="0">
                <a:sym typeface="Wingdings" panose="05000000000000000000" pitchFamily="2" charset="2"/>
              </a:rPr>
              <a:t>Bij kinderen  wit of wit – wit – kleur</a:t>
            </a:r>
          </a:p>
          <a:p>
            <a:endParaRPr lang="nl-NL" dirty="0">
              <a:sym typeface="Wingdings" panose="05000000000000000000" pitchFamily="2" charset="2"/>
            </a:endParaRPr>
          </a:p>
          <a:p>
            <a:r>
              <a:rPr lang="nl-NL" dirty="0" smtClean="0">
                <a:sym typeface="Wingdings" panose="05000000000000000000" pitchFamily="2" charset="2"/>
              </a:rPr>
              <a:t>Receptiviteit van cliënt verhogen:</a:t>
            </a:r>
          </a:p>
          <a:p>
            <a:pPr lvl="1"/>
            <a:r>
              <a:rPr lang="nl-NL" i="1" dirty="0" smtClean="0">
                <a:sym typeface="Wingdings" panose="05000000000000000000" pitchFamily="2" charset="2"/>
              </a:rPr>
              <a:t>“Ik accepteer alle </a:t>
            </a:r>
            <a:r>
              <a:rPr lang="nl-NL" i="1" dirty="0" err="1" smtClean="0">
                <a:sym typeface="Wingdings" panose="05000000000000000000" pitchFamily="2" charset="2"/>
              </a:rPr>
              <a:t>healende</a:t>
            </a:r>
            <a:r>
              <a:rPr lang="nl-NL" i="1" dirty="0" smtClean="0">
                <a:sym typeface="Wingdings" panose="05000000000000000000" pitchFamily="2" charset="2"/>
              </a:rPr>
              <a:t> energieën vrijwillig, volledig, met dankbaarheid en in vol vertrouwen, zo is het!”</a:t>
            </a:r>
          </a:p>
          <a:p>
            <a:pPr lvl="1"/>
            <a:r>
              <a:rPr lang="nl-NL" dirty="0" smtClean="0">
                <a:sym typeface="Wingdings" panose="05000000000000000000" pitchFamily="2" charset="2"/>
              </a:rPr>
              <a:t>Vraag de cliënt het aangedane deel te visualiseren gevuld met licht of energie en in te ademen en naar het aangedane deel te brengen.</a:t>
            </a:r>
          </a:p>
          <a:p>
            <a:pPr lvl="1"/>
            <a:endParaRPr lang="nl-NL" dirty="0" smtClean="0"/>
          </a:p>
          <a:p>
            <a:endParaRPr lang="nl-NL" dirty="0"/>
          </a:p>
        </p:txBody>
      </p:sp>
    </p:spTree>
    <p:extLst>
      <p:ext uri="{BB962C8B-B14F-4D97-AF65-F5344CB8AC3E}">
        <p14:creationId xmlns:p14="http://schemas.microsoft.com/office/powerpoint/2010/main" val="36409382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err="1" smtClean="0"/>
              <a:t>Healing</a:t>
            </a:r>
            <a:r>
              <a:rPr lang="nl-NL" dirty="0" smtClean="0"/>
              <a:t>: vergrote prostaat</a:t>
            </a:r>
            <a:endParaRPr lang="nl-NL" dirty="0"/>
          </a:p>
        </p:txBody>
      </p:sp>
      <p:sp>
        <p:nvSpPr>
          <p:cNvPr id="3" name="Tijdelijke aanduiding voor inhoud 2"/>
          <p:cNvSpPr>
            <a:spLocks noGrp="1"/>
          </p:cNvSpPr>
          <p:nvPr>
            <p:ph idx="1"/>
          </p:nvPr>
        </p:nvSpPr>
        <p:spPr/>
        <p:txBody>
          <a:bodyPr/>
          <a:lstStyle/>
          <a:p>
            <a:r>
              <a:rPr lang="nl-NL" dirty="0" smtClean="0"/>
              <a:t>Lokale R perineum gebied 30 à 50</a:t>
            </a:r>
          </a:p>
          <a:p>
            <a:r>
              <a:rPr lang="nl-NL" dirty="0" smtClean="0"/>
              <a:t>R + V </a:t>
            </a:r>
          </a:p>
          <a:p>
            <a:pPr lvl="1"/>
            <a:r>
              <a:rPr lang="nl-NL" dirty="0" smtClean="0"/>
              <a:t>Zonnevlecht</a:t>
            </a:r>
          </a:p>
          <a:p>
            <a:pPr lvl="1"/>
            <a:r>
              <a:rPr lang="nl-NL" dirty="0" smtClean="0"/>
              <a:t>Seks</a:t>
            </a:r>
          </a:p>
          <a:p>
            <a:pPr lvl="1"/>
            <a:r>
              <a:rPr lang="nl-NL" dirty="0" smtClean="0"/>
              <a:t>Navel</a:t>
            </a:r>
          </a:p>
          <a:p>
            <a:pPr lvl="1"/>
            <a:r>
              <a:rPr lang="nl-NL" dirty="0" smtClean="0"/>
              <a:t>Basis</a:t>
            </a:r>
          </a:p>
          <a:p>
            <a:r>
              <a:rPr lang="nl-NL" dirty="0" smtClean="0"/>
              <a:t>Stabiliseer</a:t>
            </a:r>
          </a:p>
          <a:p>
            <a:endParaRPr lang="nl-NL" dirty="0"/>
          </a:p>
          <a:p>
            <a:r>
              <a:rPr lang="nl-NL" dirty="0" smtClean="0"/>
              <a:t>Onthouding van </a:t>
            </a:r>
            <a:r>
              <a:rPr lang="nl-NL" dirty="0" err="1" smtClean="0"/>
              <a:t>sex</a:t>
            </a:r>
            <a:r>
              <a:rPr lang="nl-NL" dirty="0" smtClean="0"/>
              <a:t> tijdens behandeling</a:t>
            </a:r>
            <a:endParaRPr lang="nl-NL" dirty="0"/>
          </a:p>
        </p:txBody>
      </p:sp>
    </p:spTree>
    <p:extLst>
      <p:ext uri="{BB962C8B-B14F-4D97-AF65-F5344CB8AC3E}">
        <p14:creationId xmlns:p14="http://schemas.microsoft.com/office/powerpoint/2010/main" val="11155116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err="1" smtClean="0"/>
              <a:t>Healing</a:t>
            </a:r>
            <a:r>
              <a:rPr lang="nl-NL" dirty="0" smtClean="0"/>
              <a:t>: lokaal reinigen</a:t>
            </a:r>
            <a:endParaRPr lang="nl-NL" dirty="0"/>
          </a:p>
        </p:txBody>
      </p:sp>
      <p:sp>
        <p:nvSpPr>
          <p:cNvPr id="3" name="Tijdelijke aanduiding voor inhoud 2"/>
          <p:cNvSpPr>
            <a:spLocks noGrp="1"/>
          </p:cNvSpPr>
          <p:nvPr>
            <p:ph idx="1"/>
          </p:nvPr>
        </p:nvSpPr>
        <p:spPr/>
        <p:txBody>
          <a:bodyPr/>
          <a:lstStyle/>
          <a:p>
            <a:r>
              <a:rPr lang="nl-NL" dirty="0" smtClean="0"/>
              <a:t>Klachten:</a:t>
            </a:r>
          </a:p>
          <a:p>
            <a:pPr lvl="1"/>
            <a:r>
              <a:rPr lang="nl-NL" dirty="0" smtClean="0"/>
              <a:t>Menstruatie</a:t>
            </a:r>
          </a:p>
          <a:p>
            <a:pPr lvl="1"/>
            <a:r>
              <a:rPr lang="nl-NL" dirty="0" smtClean="0"/>
              <a:t>Buikpijn</a:t>
            </a:r>
          </a:p>
          <a:p>
            <a:pPr lvl="1"/>
            <a:r>
              <a:rPr lang="nl-NL" dirty="0" smtClean="0"/>
              <a:t>Diarree</a:t>
            </a:r>
          </a:p>
          <a:p>
            <a:pPr lvl="1"/>
            <a:r>
              <a:rPr lang="nl-NL" dirty="0" smtClean="0"/>
              <a:t>Hoofdpijn, </a:t>
            </a:r>
            <a:r>
              <a:rPr lang="nl-NL" dirty="0" err="1" smtClean="0"/>
              <a:t>etc</a:t>
            </a:r>
            <a:endParaRPr lang="nl-NL" dirty="0" smtClean="0"/>
          </a:p>
          <a:p>
            <a:r>
              <a:rPr lang="nl-NL" dirty="0" smtClean="0"/>
              <a:t>Hand boven aangedane gebied en schoonvegen</a:t>
            </a:r>
          </a:p>
          <a:p>
            <a:pPr lvl="1"/>
            <a:r>
              <a:rPr lang="nl-NL" dirty="0" smtClean="0"/>
              <a:t>Simpele klacht: 30 à 50 x</a:t>
            </a:r>
          </a:p>
          <a:p>
            <a:pPr lvl="1"/>
            <a:r>
              <a:rPr lang="nl-NL" dirty="0" smtClean="0"/>
              <a:t>Ernstig: 100 à 200 x</a:t>
            </a:r>
          </a:p>
          <a:p>
            <a:pPr lvl="1"/>
            <a:r>
              <a:rPr lang="nl-NL" dirty="0" smtClean="0"/>
              <a:t>Tumor – kanker: 300 à 500 keer</a:t>
            </a:r>
          </a:p>
          <a:p>
            <a:pPr lvl="1"/>
            <a:endParaRPr lang="nl-NL" dirty="0"/>
          </a:p>
        </p:txBody>
      </p:sp>
    </p:spTree>
    <p:extLst>
      <p:ext uri="{BB962C8B-B14F-4D97-AF65-F5344CB8AC3E}">
        <p14:creationId xmlns:p14="http://schemas.microsoft.com/office/powerpoint/2010/main" val="1798158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err="1" smtClean="0"/>
              <a:t>Healing</a:t>
            </a:r>
            <a:r>
              <a:rPr lang="nl-NL" dirty="0" smtClean="0"/>
              <a:t>: hoofdpijn &amp; migraine</a:t>
            </a:r>
            <a:endParaRPr lang="nl-NL" dirty="0"/>
          </a:p>
        </p:txBody>
      </p:sp>
      <p:sp>
        <p:nvSpPr>
          <p:cNvPr id="3" name="Tijdelijke aanduiding voor inhoud 2"/>
          <p:cNvSpPr>
            <a:spLocks noGrp="1"/>
          </p:cNvSpPr>
          <p:nvPr>
            <p:ph idx="1"/>
          </p:nvPr>
        </p:nvSpPr>
        <p:spPr/>
        <p:txBody>
          <a:bodyPr/>
          <a:lstStyle/>
          <a:p>
            <a:r>
              <a:rPr lang="nl-NL" dirty="0" smtClean="0"/>
              <a:t>Scan:</a:t>
            </a:r>
          </a:p>
          <a:p>
            <a:pPr lvl="1"/>
            <a:r>
              <a:rPr lang="nl-NL" dirty="0" smtClean="0"/>
              <a:t>Kruin</a:t>
            </a:r>
          </a:p>
          <a:p>
            <a:pPr lvl="1"/>
            <a:r>
              <a:rPr lang="nl-NL" dirty="0" smtClean="0"/>
              <a:t>Voorhoofd</a:t>
            </a:r>
          </a:p>
          <a:p>
            <a:pPr lvl="1"/>
            <a:r>
              <a:rPr lang="nl-NL" dirty="0" smtClean="0"/>
              <a:t>Anja</a:t>
            </a:r>
          </a:p>
          <a:p>
            <a:pPr lvl="1"/>
            <a:r>
              <a:rPr lang="nl-NL" dirty="0" smtClean="0"/>
              <a:t>Achterhoofd</a:t>
            </a:r>
          </a:p>
          <a:p>
            <a:pPr lvl="1"/>
            <a:r>
              <a:rPr lang="nl-NL" dirty="0" smtClean="0"/>
              <a:t>Zonnevlecht voor- en achter</a:t>
            </a:r>
          </a:p>
          <a:p>
            <a:r>
              <a:rPr lang="nl-NL" dirty="0" smtClean="0"/>
              <a:t>Reinigen en vitaliseren wit licht: lokaal</a:t>
            </a:r>
          </a:p>
          <a:p>
            <a:pPr lvl="1"/>
            <a:r>
              <a:rPr lang="nl-NL" dirty="0" smtClean="0"/>
              <a:t>Kruin</a:t>
            </a:r>
          </a:p>
          <a:p>
            <a:pPr lvl="1"/>
            <a:r>
              <a:rPr lang="nl-NL" dirty="0" smtClean="0"/>
              <a:t>Voorhoofd</a:t>
            </a:r>
          </a:p>
          <a:p>
            <a:pPr lvl="1"/>
            <a:r>
              <a:rPr lang="nl-NL" dirty="0" smtClean="0"/>
              <a:t>Anja</a:t>
            </a:r>
          </a:p>
          <a:p>
            <a:pPr lvl="1"/>
            <a:r>
              <a:rPr lang="nl-NL" dirty="0" smtClean="0"/>
              <a:t>Zonnevlecht voor- en achter</a:t>
            </a:r>
          </a:p>
          <a:p>
            <a:r>
              <a:rPr lang="nl-NL" dirty="0" smtClean="0"/>
              <a:t>stabiliseer</a:t>
            </a:r>
            <a:endParaRPr lang="nl-NL" dirty="0"/>
          </a:p>
        </p:txBody>
      </p:sp>
    </p:spTree>
    <p:extLst>
      <p:ext uri="{BB962C8B-B14F-4D97-AF65-F5344CB8AC3E}">
        <p14:creationId xmlns:p14="http://schemas.microsoft.com/office/powerpoint/2010/main" val="32691308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err="1" smtClean="0"/>
              <a:t>Healing</a:t>
            </a:r>
            <a:r>
              <a:rPr lang="nl-NL" dirty="0" smtClean="0"/>
              <a:t>: pijnlijke ogen</a:t>
            </a:r>
            <a:endParaRPr lang="nl-NL" dirty="0"/>
          </a:p>
        </p:txBody>
      </p:sp>
      <p:sp>
        <p:nvSpPr>
          <p:cNvPr id="3" name="Tijdelijke aanduiding voor inhoud 2"/>
          <p:cNvSpPr>
            <a:spLocks noGrp="1"/>
          </p:cNvSpPr>
          <p:nvPr>
            <p:ph idx="1"/>
          </p:nvPr>
        </p:nvSpPr>
        <p:spPr/>
        <p:txBody>
          <a:bodyPr/>
          <a:lstStyle/>
          <a:p>
            <a:r>
              <a:rPr lang="nl-NL" dirty="0" smtClean="0"/>
              <a:t>2 x totaal reiniging</a:t>
            </a:r>
          </a:p>
          <a:p>
            <a:r>
              <a:rPr lang="nl-NL" dirty="0" smtClean="0"/>
              <a:t>Grondige lokale reiniging van de ogen</a:t>
            </a:r>
          </a:p>
          <a:p>
            <a:r>
              <a:rPr lang="nl-NL" dirty="0" smtClean="0"/>
              <a:t>Lokale reiniging:</a:t>
            </a:r>
          </a:p>
          <a:p>
            <a:pPr lvl="1"/>
            <a:r>
              <a:rPr lang="nl-NL" dirty="0" smtClean="0"/>
              <a:t>Slaapchakra</a:t>
            </a:r>
          </a:p>
          <a:p>
            <a:pPr lvl="1"/>
            <a:r>
              <a:rPr lang="nl-NL" dirty="0" err="1" smtClean="0"/>
              <a:t>Ajna</a:t>
            </a:r>
            <a:endParaRPr lang="nl-NL" dirty="0" smtClean="0"/>
          </a:p>
          <a:p>
            <a:pPr lvl="1"/>
            <a:r>
              <a:rPr lang="nl-NL" dirty="0" smtClean="0"/>
              <a:t>Achterhoofd</a:t>
            </a:r>
          </a:p>
          <a:p>
            <a:r>
              <a:rPr lang="nl-NL" dirty="0" smtClean="0"/>
              <a:t>Vitaliseren visualiseer hoe wit licht de ogen ingaat</a:t>
            </a:r>
          </a:p>
          <a:p>
            <a:r>
              <a:rPr lang="nl-NL" dirty="0" smtClean="0"/>
              <a:t>Reinig en </a:t>
            </a:r>
            <a:r>
              <a:rPr lang="nl-NL" dirty="0" err="1" smtClean="0"/>
              <a:t>vitaliseer</a:t>
            </a:r>
            <a:r>
              <a:rPr lang="nl-NL" dirty="0" smtClean="0"/>
              <a:t> de voor- achterkant zonnevlecht</a:t>
            </a:r>
          </a:p>
          <a:p>
            <a:r>
              <a:rPr lang="nl-NL" dirty="0" smtClean="0"/>
              <a:t>stabiliseer</a:t>
            </a:r>
            <a:endParaRPr lang="nl-NL" dirty="0"/>
          </a:p>
        </p:txBody>
      </p:sp>
    </p:spTree>
    <p:extLst>
      <p:ext uri="{BB962C8B-B14F-4D97-AF65-F5344CB8AC3E}">
        <p14:creationId xmlns:p14="http://schemas.microsoft.com/office/powerpoint/2010/main" val="35036489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err="1" smtClean="0"/>
              <a:t>Healing</a:t>
            </a:r>
            <a:r>
              <a:rPr lang="nl-NL" dirty="0" smtClean="0"/>
              <a:t>: verkoudheid – hoest – verstopte neus</a:t>
            </a:r>
            <a:endParaRPr lang="nl-NL" dirty="0"/>
          </a:p>
        </p:txBody>
      </p:sp>
      <p:sp>
        <p:nvSpPr>
          <p:cNvPr id="3" name="Tijdelijke aanduiding voor inhoud 2"/>
          <p:cNvSpPr>
            <a:spLocks noGrp="1"/>
          </p:cNvSpPr>
          <p:nvPr>
            <p:ph idx="1"/>
          </p:nvPr>
        </p:nvSpPr>
        <p:spPr/>
        <p:txBody>
          <a:bodyPr/>
          <a:lstStyle/>
          <a:p>
            <a:r>
              <a:rPr lang="nl-NL" dirty="0" smtClean="0"/>
              <a:t>3 x totaal reiniging</a:t>
            </a:r>
          </a:p>
          <a:p>
            <a:r>
              <a:rPr lang="nl-NL" dirty="0" smtClean="0"/>
              <a:t>R x V </a:t>
            </a:r>
            <a:r>
              <a:rPr lang="nl-NL" dirty="0" err="1" smtClean="0"/>
              <a:t>ajna</a:t>
            </a:r>
            <a:r>
              <a:rPr lang="nl-NL" dirty="0" smtClean="0"/>
              <a:t> (bij verstopte neus)</a:t>
            </a:r>
          </a:p>
          <a:p>
            <a:r>
              <a:rPr lang="nl-NL" dirty="0" smtClean="0"/>
              <a:t>R x V keel en kleine keelchakra (bij hoest)</a:t>
            </a:r>
          </a:p>
          <a:p>
            <a:r>
              <a:rPr lang="nl-NL" dirty="0" smtClean="0"/>
              <a:t>R x V de longen en achterste hart, </a:t>
            </a:r>
            <a:r>
              <a:rPr lang="nl-NL" dirty="0" err="1" smtClean="0"/>
              <a:t>vitaliseer</a:t>
            </a:r>
            <a:r>
              <a:rPr lang="nl-NL" dirty="0" smtClean="0"/>
              <a:t> de longen via achterkant </a:t>
            </a:r>
            <a:r>
              <a:rPr lang="nl-NL" dirty="0" err="1" smtClean="0"/>
              <a:t>hartcakra</a:t>
            </a:r>
            <a:endParaRPr lang="nl-NL" dirty="0" smtClean="0"/>
          </a:p>
          <a:p>
            <a:r>
              <a:rPr lang="nl-NL" dirty="0" smtClean="0"/>
              <a:t>stabiliseer</a:t>
            </a:r>
          </a:p>
          <a:p>
            <a:endParaRPr lang="nl-NL" dirty="0"/>
          </a:p>
        </p:txBody>
      </p:sp>
    </p:spTree>
    <p:extLst>
      <p:ext uri="{BB962C8B-B14F-4D97-AF65-F5344CB8AC3E}">
        <p14:creationId xmlns:p14="http://schemas.microsoft.com/office/powerpoint/2010/main" val="21508841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err="1" smtClean="0"/>
              <a:t>Healing</a:t>
            </a:r>
            <a:r>
              <a:rPr lang="nl-NL" dirty="0" smtClean="0"/>
              <a:t>: koorts</a:t>
            </a:r>
            <a:endParaRPr lang="nl-NL" dirty="0"/>
          </a:p>
        </p:txBody>
      </p:sp>
      <p:sp>
        <p:nvSpPr>
          <p:cNvPr id="3" name="Tijdelijke aanduiding voor inhoud 2"/>
          <p:cNvSpPr>
            <a:spLocks noGrp="1"/>
          </p:cNvSpPr>
          <p:nvPr>
            <p:ph idx="1"/>
          </p:nvPr>
        </p:nvSpPr>
        <p:spPr/>
        <p:txBody>
          <a:bodyPr/>
          <a:lstStyle/>
          <a:p>
            <a:r>
              <a:rPr lang="nl-NL" dirty="0" smtClean="0"/>
              <a:t>3 x totaalreiniging</a:t>
            </a:r>
          </a:p>
          <a:p>
            <a:r>
              <a:rPr lang="nl-NL" dirty="0" smtClean="0"/>
              <a:t>R zonnevlecht voor en achter 50 à 100 x</a:t>
            </a:r>
          </a:p>
          <a:p>
            <a:r>
              <a:rPr lang="nl-NL" dirty="0" smtClean="0"/>
              <a:t>V zonnevlecht voorkant + stabiliseer</a:t>
            </a:r>
          </a:p>
          <a:p>
            <a:r>
              <a:rPr lang="nl-NL" dirty="0" smtClean="0"/>
              <a:t>R + V navel en hand- en voetzoolchakra’s</a:t>
            </a:r>
          </a:p>
          <a:p>
            <a:r>
              <a:rPr lang="nl-NL" dirty="0" smtClean="0"/>
              <a:t>R + V kruin</a:t>
            </a:r>
          </a:p>
          <a:p>
            <a:r>
              <a:rPr lang="nl-NL" dirty="0" smtClean="0"/>
              <a:t>Bij darmklachten </a:t>
            </a:r>
            <a:r>
              <a:rPr lang="nl-NL" dirty="0" smtClean="0">
                <a:sym typeface="Wingdings" panose="05000000000000000000" pitchFamily="2" charset="2"/>
              </a:rPr>
              <a:t></a:t>
            </a:r>
            <a:r>
              <a:rPr lang="nl-NL" dirty="0" smtClean="0"/>
              <a:t> R zonnevlecht – navel – maag – </a:t>
            </a:r>
            <a:r>
              <a:rPr lang="nl-NL" dirty="0" err="1" smtClean="0"/>
              <a:t>dike</a:t>
            </a:r>
            <a:r>
              <a:rPr lang="nl-NL" dirty="0" smtClean="0"/>
              <a:t> en dunne darm – V </a:t>
            </a:r>
            <a:r>
              <a:rPr lang="nl-NL" dirty="0" err="1" smtClean="0"/>
              <a:t>zonnvlecht</a:t>
            </a:r>
            <a:r>
              <a:rPr lang="nl-NL" dirty="0" smtClean="0"/>
              <a:t> langzaam en voorzichtig</a:t>
            </a:r>
          </a:p>
          <a:p>
            <a:r>
              <a:rPr lang="nl-NL" dirty="0" smtClean="0"/>
              <a:t>Bij verstopte neus/hoest </a:t>
            </a:r>
            <a:r>
              <a:rPr lang="nl-NL" dirty="0" smtClean="0">
                <a:sym typeface="Wingdings" panose="05000000000000000000" pitchFamily="2" charset="2"/>
              </a:rPr>
              <a:t> R + V </a:t>
            </a:r>
            <a:r>
              <a:rPr lang="nl-NL" dirty="0" err="1" smtClean="0">
                <a:sym typeface="Wingdings" panose="05000000000000000000" pitchFamily="2" charset="2"/>
              </a:rPr>
              <a:t>ajan</a:t>
            </a:r>
            <a:r>
              <a:rPr lang="nl-NL" dirty="0" smtClean="0">
                <a:sym typeface="Wingdings" panose="05000000000000000000" pitchFamily="2" charset="2"/>
              </a:rPr>
              <a:t>, keel, kleine keel en achterste hart, kleine kaak en longen</a:t>
            </a:r>
          </a:p>
          <a:p>
            <a:r>
              <a:rPr lang="nl-NL" dirty="0" smtClean="0">
                <a:sym typeface="Wingdings" panose="05000000000000000000" pitchFamily="2" charset="2"/>
              </a:rPr>
              <a:t>Stabiliseer</a:t>
            </a:r>
          </a:p>
          <a:p>
            <a:r>
              <a:rPr lang="nl-NL" dirty="0" smtClean="0">
                <a:sym typeface="Wingdings" panose="05000000000000000000" pitchFamily="2" charset="2"/>
              </a:rPr>
              <a:t>Bij ernstige infectie  R + V milt</a:t>
            </a:r>
            <a:endParaRPr lang="nl-NL" dirty="0" smtClean="0"/>
          </a:p>
          <a:p>
            <a:pPr lvl="1"/>
            <a:endParaRPr lang="nl-NL" dirty="0"/>
          </a:p>
        </p:txBody>
      </p:sp>
    </p:spTree>
    <p:extLst>
      <p:ext uri="{BB962C8B-B14F-4D97-AF65-F5344CB8AC3E}">
        <p14:creationId xmlns:p14="http://schemas.microsoft.com/office/powerpoint/2010/main" val="26241479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err="1" smtClean="0"/>
              <a:t>Healing</a:t>
            </a:r>
            <a:r>
              <a:rPr lang="nl-NL" dirty="0" smtClean="0"/>
              <a:t>: spierpijn &amp; verrekkingen</a:t>
            </a:r>
            <a:endParaRPr lang="nl-NL" dirty="0"/>
          </a:p>
        </p:txBody>
      </p:sp>
      <p:sp>
        <p:nvSpPr>
          <p:cNvPr id="3" name="Tijdelijke aanduiding voor inhoud 2"/>
          <p:cNvSpPr>
            <a:spLocks noGrp="1"/>
          </p:cNvSpPr>
          <p:nvPr>
            <p:ph idx="1"/>
          </p:nvPr>
        </p:nvSpPr>
        <p:spPr/>
        <p:txBody>
          <a:bodyPr/>
          <a:lstStyle/>
          <a:p>
            <a:r>
              <a:rPr lang="nl-NL" dirty="0" smtClean="0"/>
              <a:t>R + V de aangedane gebieden</a:t>
            </a:r>
          </a:p>
          <a:p>
            <a:r>
              <a:rPr lang="nl-NL" dirty="0" smtClean="0"/>
              <a:t>Gebruik vingers om sneller te vitaliseren</a:t>
            </a:r>
          </a:p>
          <a:p>
            <a:r>
              <a:rPr lang="nl-NL" dirty="0" smtClean="0"/>
              <a:t>stabiliseer</a:t>
            </a:r>
            <a:endParaRPr lang="nl-NL" dirty="0"/>
          </a:p>
        </p:txBody>
      </p:sp>
    </p:spTree>
    <p:extLst>
      <p:ext uri="{BB962C8B-B14F-4D97-AF65-F5344CB8AC3E}">
        <p14:creationId xmlns:p14="http://schemas.microsoft.com/office/powerpoint/2010/main" val="11363320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err="1" smtClean="0"/>
              <a:t>Healing</a:t>
            </a:r>
            <a:r>
              <a:rPr lang="nl-NL" dirty="0" smtClean="0"/>
              <a:t>: slapeloosheid</a:t>
            </a:r>
            <a:endParaRPr lang="nl-NL" dirty="0"/>
          </a:p>
        </p:txBody>
      </p:sp>
      <p:sp>
        <p:nvSpPr>
          <p:cNvPr id="3" name="Tijdelijke aanduiding voor inhoud 2"/>
          <p:cNvSpPr>
            <a:spLocks noGrp="1"/>
          </p:cNvSpPr>
          <p:nvPr>
            <p:ph idx="1"/>
          </p:nvPr>
        </p:nvSpPr>
        <p:spPr/>
        <p:txBody>
          <a:bodyPr/>
          <a:lstStyle/>
          <a:p>
            <a:r>
              <a:rPr lang="nl-NL" dirty="0" smtClean="0"/>
              <a:t>= overactiviteit van basischakra veroorzaakt door overactiviteit van de zonnevlecht</a:t>
            </a:r>
          </a:p>
          <a:p>
            <a:r>
              <a:rPr lang="nl-NL" dirty="0" smtClean="0"/>
              <a:t>3 x totaalreiniging</a:t>
            </a:r>
          </a:p>
          <a:p>
            <a:r>
              <a:rPr lang="nl-NL" dirty="0" smtClean="0"/>
              <a:t>R zonnevlecht voor en achter 30 à 50 x</a:t>
            </a:r>
          </a:p>
          <a:p>
            <a:r>
              <a:rPr lang="nl-NL" dirty="0" smtClean="0"/>
              <a:t>Bij stress </a:t>
            </a:r>
            <a:r>
              <a:rPr lang="nl-NL" dirty="0" smtClean="0">
                <a:sym typeface="Wingdings" panose="05000000000000000000" pitchFamily="2" charset="2"/>
              </a:rPr>
              <a:t> </a:t>
            </a:r>
          </a:p>
          <a:p>
            <a:pPr lvl="1"/>
            <a:r>
              <a:rPr lang="nl-NL" dirty="0" smtClean="0">
                <a:sym typeface="Wingdings" panose="05000000000000000000" pitchFamily="2" charset="2"/>
              </a:rPr>
              <a:t>R zonnevlecht voor en achter, kruin, </a:t>
            </a:r>
            <a:r>
              <a:rPr lang="nl-NL" dirty="0" err="1" smtClean="0">
                <a:sym typeface="Wingdings" panose="05000000000000000000" pitchFamily="2" charset="2"/>
              </a:rPr>
              <a:t>ajna</a:t>
            </a:r>
            <a:r>
              <a:rPr lang="nl-NL" dirty="0" smtClean="0">
                <a:sym typeface="Wingdings" panose="05000000000000000000" pitchFamily="2" charset="2"/>
              </a:rPr>
              <a:t>, keel en basis. Beetje V. </a:t>
            </a:r>
          </a:p>
          <a:p>
            <a:pPr lvl="1"/>
            <a:r>
              <a:rPr lang="nl-NL" dirty="0" smtClean="0">
                <a:sym typeface="Wingdings" panose="05000000000000000000" pitchFamily="2" charset="2"/>
              </a:rPr>
              <a:t>R meng </a:t>
            </a:r>
            <a:r>
              <a:rPr lang="nl-NL" dirty="0" err="1" smtClean="0">
                <a:sym typeface="Wingdings" panose="05000000000000000000" pitchFamily="2" charset="2"/>
              </a:rPr>
              <a:t>mein</a:t>
            </a:r>
            <a:r>
              <a:rPr lang="nl-NL" dirty="0" smtClean="0">
                <a:sym typeface="Wingdings" panose="05000000000000000000" pitchFamily="2" charset="2"/>
              </a:rPr>
              <a:t> en linker en rechter bijnieren grondig</a:t>
            </a:r>
          </a:p>
          <a:p>
            <a:pPr lvl="1"/>
            <a:r>
              <a:rPr lang="nl-NL" dirty="0" smtClean="0">
                <a:sym typeface="Wingdings" panose="05000000000000000000" pitchFamily="2" charset="2"/>
              </a:rPr>
              <a:t>R + V achterste hart</a:t>
            </a:r>
          </a:p>
          <a:p>
            <a:r>
              <a:rPr lang="nl-NL" dirty="0" smtClean="0">
                <a:sym typeface="Wingdings" panose="05000000000000000000" pitchFamily="2" charset="2"/>
              </a:rPr>
              <a:t>stabiliseer</a:t>
            </a:r>
            <a:endParaRPr lang="nl-NL" dirty="0" smtClean="0"/>
          </a:p>
          <a:p>
            <a:endParaRPr lang="nl-NL" dirty="0"/>
          </a:p>
        </p:txBody>
      </p:sp>
    </p:spTree>
    <p:extLst>
      <p:ext uri="{BB962C8B-B14F-4D97-AF65-F5344CB8AC3E}">
        <p14:creationId xmlns:p14="http://schemas.microsoft.com/office/powerpoint/2010/main" val="16315354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smtClean="0"/>
              <a:t>Milt – spleen	</a:t>
            </a:r>
            <a:endParaRPr lang="nl-NL" dirty="0"/>
          </a:p>
        </p:txBody>
      </p:sp>
      <p:sp>
        <p:nvSpPr>
          <p:cNvPr id="3" name="Tijdelijke aanduiding voor inhoud 2"/>
          <p:cNvSpPr>
            <a:spLocks noGrp="1"/>
          </p:cNvSpPr>
          <p:nvPr>
            <p:ph idx="1"/>
          </p:nvPr>
        </p:nvSpPr>
        <p:spPr/>
        <p:txBody>
          <a:bodyPr/>
          <a:lstStyle/>
          <a:p>
            <a:r>
              <a:rPr lang="nl-NL" dirty="0" smtClean="0"/>
              <a:t>Wit licht </a:t>
            </a:r>
            <a:r>
              <a:rPr lang="nl-NL" dirty="0" smtClean="0">
                <a:sym typeface="Wingdings" panose="05000000000000000000" pitchFamily="2" charset="2"/>
              </a:rPr>
              <a:t> alle kleuren gaan door het hele lichaam</a:t>
            </a:r>
            <a:endParaRPr lang="nl-NL" dirty="0"/>
          </a:p>
        </p:txBody>
      </p:sp>
    </p:spTree>
    <p:extLst>
      <p:ext uri="{BB962C8B-B14F-4D97-AF65-F5344CB8AC3E}">
        <p14:creationId xmlns:p14="http://schemas.microsoft.com/office/powerpoint/2010/main" val="20350602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smtClean="0"/>
              <a:t>Voetchakra’s	</a:t>
            </a:r>
            <a:endParaRPr lang="nl-NL" dirty="0"/>
          </a:p>
        </p:txBody>
      </p:sp>
      <p:sp>
        <p:nvSpPr>
          <p:cNvPr id="3" name="Tijdelijke aanduiding voor inhoud 2"/>
          <p:cNvSpPr>
            <a:spLocks noGrp="1"/>
          </p:cNvSpPr>
          <p:nvPr>
            <p:ph idx="1"/>
          </p:nvPr>
        </p:nvSpPr>
        <p:spPr/>
        <p:txBody>
          <a:bodyPr/>
          <a:lstStyle/>
          <a:p>
            <a:r>
              <a:rPr lang="nl-NL" dirty="0" smtClean="0"/>
              <a:t>Wit licht </a:t>
            </a:r>
            <a:r>
              <a:rPr lang="nl-NL" dirty="0" smtClean="0">
                <a:sym typeface="Wingdings" panose="05000000000000000000" pitchFamily="2" charset="2"/>
              </a:rPr>
              <a:t> alle kleuren, gaan door het hele lichaam</a:t>
            </a:r>
            <a:endParaRPr lang="nl-NL" dirty="0"/>
          </a:p>
        </p:txBody>
      </p:sp>
    </p:spTree>
    <p:extLst>
      <p:ext uri="{BB962C8B-B14F-4D97-AF65-F5344CB8AC3E}">
        <p14:creationId xmlns:p14="http://schemas.microsoft.com/office/powerpoint/2010/main" val="14473327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71488" y="527405"/>
            <a:ext cx="5915025" cy="442413"/>
          </a:xfrm>
        </p:spPr>
        <p:txBody>
          <a:bodyPr>
            <a:normAutofit fontScale="90000"/>
          </a:bodyPr>
          <a:lstStyle/>
          <a:p>
            <a:r>
              <a:rPr lang="nl-NL" dirty="0" smtClean="0"/>
              <a:t>Vaardigheden (1)</a:t>
            </a:r>
            <a:endParaRPr lang="nl-NL" dirty="0"/>
          </a:p>
        </p:txBody>
      </p:sp>
      <p:sp>
        <p:nvSpPr>
          <p:cNvPr id="3" name="Tijdelijke aanduiding voor inhoud 2"/>
          <p:cNvSpPr>
            <a:spLocks noGrp="1"/>
          </p:cNvSpPr>
          <p:nvPr>
            <p:ph idx="1"/>
          </p:nvPr>
        </p:nvSpPr>
        <p:spPr>
          <a:xfrm>
            <a:off x="471488" y="1191491"/>
            <a:ext cx="5915025" cy="7730789"/>
          </a:xfrm>
        </p:spPr>
        <p:txBody>
          <a:bodyPr>
            <a:normAutofit/>
          </a:bodyPr>
          <a:lstStyle/>
          <a:p>
            <a:r>
              <a:rPr lang="nl-NL" dirty="0" smtClean="0"/>
              <a:t>Pastelkleur maken: druppel heldere kleur in melk mengen</a:t>
            </a:r>
          </a:p>
          <a:p>
            <a:r>
              <a:rPr lang="nl-NL" dirty="0" smtClean="0"/>
              <a:t>Handen afslaan als je van kleur wisselt</a:t>
            </a:r>
          </a:p>
          <a:p>
            <a:r>
              <a:rPr lang="nl-NL" dirty="0" smtClean="0"/>
              <a:t>Scannen:</a:t>
            </a:r>
          </a:p>
          <a:p>
            <a:pPr lvl="1"/>
            <a:r>
              <a:rPr lang="nl-NL" dirty="0" smtClean="0"/>
              <a:t>Aanzetten </a:t>
            </a:r>
            <a:r>
              <a:rPr lang="nl-NL" dirty="0" smtClean="0">
                <a:sym typeface="Wingdings" panose="05000000000000000000" pitchFamily="2" charset="2"/>
              </a:rPr>
              <a:t></a:t>
            </a:r>
            <a:r>
              <a:rPr lang="nl-NL" dirty="0" smtClean="0"/>
              <a:t> bewust worden van je eigen vingertoppen en handpalmen</a:t>
            </a:r>
          </a:p>
          <a:p>
            <a:pPr lvl="1"/>
            <a:r>
              <a:rPr lang="nl-NL" dirty="0" smtClean="0"/>
              <a:t>In gedachten benoemen of er naar kijken</a:t>
            </a:r>
          </a:p>
          <a:p>
            <a:pPr lvl="1"/>
            <a:r>
              <a:rPr lang="nl-NL" dirty="0" smtClean="0"/>
              <a:t>Depletie </a:t>
            </a:r>
            <a:r>
              <a:rPr lang="nl-NL" dirty="0" smtClean="0">
                <a:sym typeface="Wingdings" panose="05000000000000000000" pitchFamily="2" charset="2"/>
              </a:rPr>
              <a:t> te weinig</a:t>
            </a:r>
          </a:p>
          <a:p>
            <a:pPr lvl="1"/>
            <a:r>
              <a:rPr lang="nl-NL" dirty="0" smtClean="0">
                <a:sym typeface="Wingdings" panose="05000000000000000000" pitchFamily="2" charset="2"/>
              </a:rPr>
              <a:t>Congestie  te veel</a:t>
            </a:r>
          </a:p>
          <a:p>
            <a:pPr lvl="1"/>
            <a:r>
              <a:rPr lang="nl-NL" dirty="0" smtClean="0">
                <a:sym typeface="Wingdings" panose="05000000000000000000" pitchFamily="2" charset="2"/>
              </a:rPr>
              <a:t>Omvang:</a:t>
            </a:r>
          </a:p>
          <a:p>
            <a:pPr lvl="2"/>
            <a:r>
              <a:rPr lang="nl-NL" dirty="0" smtClean="0">
                <a:sym typeface="Wingdings" panose="05000000000000000000" pitchFamily="2" charset="2"/>
              </a:rPr>
              <a:t>Chakra = 10 cm</a:t>
            </a:r>
          </a:p>
          <a:p>
            <a:pPr lvl="2"/>
            <a:r>
              <a:rPr lang="nl-NL" dirty="0" smtClean="0">
                <a:sym typeface="Wingdings" panose="05000000000000000000" pitchFamily="2" charset="2"/>
              </a:rPr>
              <a:t>Handpalm = 5 cm</a:t>
            </a:r>
          </a:p>
          <a:p>
            <a:pPr lvl="2"/>
            <a:r>
              <a:rPr lang="nl-NL" dirty="0" smtClean="0">
                <a:sym typeface="Wingdings" panose="05000000000000000000" pitchFamily="2" charset="2"/>
              </a:rPr>
              <a:t>Vinger = 2,5 cm</a:t>
            </a:r>
          </a:p>
          <a:p>
            <a:pPr lvl="1"/>
            <a:r>
              <a:rPr lang="nl-NL" dirty="0" err="1" smtClean="0">
                <a:sym typeface="Wingdings" panose="05000000000000000000" pitchFamily="2" charset="2"/>
              </a:rPr>
              <a:t>Memein</a:t>
            </a:r>
            <a:r>
              <a:rPr lang="nl-NL" dirty="0" smtClean="0">
                <a:sym typeface="Wingdings" panose="05000000000000000000" pitchFamily="2" charset="2"/>
              </a:rPr>
              <a:t> &amp; milt is helft in omvang t.o.v. andere chakra’s</a:t>
            </a:r>
          </a:p>
          <a:p>
            <a:r>
              <a:rPr lang="nl-NL" dirty="0" err="1" smtClean="0">
                <a:sym typeface="Wingdings" panose="05000000000000000000" pitchFamily="2" charset="2"/>
              </a:rPr>
              <a:t>Zoutbad</a:t>
            </a:r>
            <a:r>
              <a:rPr lang="nl-NL" dirty="0" smtClean="0">
                <a:sym typeface="Wingdings" panose="05000000000000000000" pitchFamily="2" charset="2"/>
              </a:rPr>
              <a:t> maken: 1 liter water + hand vol zout</a:t>
            </a:r>
          </a:p>
          <a:p>
            <a:r>
              <a:rPr lang="nl-NL" dirty="0" smtClean="0">
                <a:sym typeface="Wingdings" panose="05000000000000000000" pitchFamily="2" charset="2"/>
              </a:rPr>
              <a:t>Start voor en eindig na een behandeling met 5 x </a:t>
            </a:r>
            <a:r>
              <a:rPr lang="nl-NL" dirty="0" err="1" smtClean="0">
                <a:sym typeface="Wingdings" panose="05000000000000000000" pitchFamily="2" charset="2"/>
              </a:rPr>
              <a:t>prana</a:t>
            </a:r>
            <a:r>
              <a:rPr lang="nl-NL" dirty="0" smtClean="0">
                <a:sym typeface="Wingdings" panose="05000000000000000000" pitchFamily="2" charset="2"/>
              </a:rPr>
              <a:t>-ademhaling:</a:t>
            </a:r>
          </a:p>
          <a:p>
            <a:pPr lvl="1"/>
            <a:r>
              <a:rPr lang="nl-NL" dirty="0" smtClean="0">
                <a:sym typeface="Wingdings" panose="05000000000000000000" pitchFamily="2" charset="2"/>
              </a:rPr>
              <a:t>Verbind tong met verhemelte</a:t>
            </a:r>
          </a:p>
          <a:p>
            <a:pPr lvl="1"/>
            <a:r>
              <a:rPr lang="nl-NL" dirty="0" smtClean="0">
                <a:sym typeface="Wingdings" panose="05000000000000000000" pitchFamily="2" charset="2"/>
              </a:rPr>
              <a:t>7-1-7-1 : diepe buikademhaling in 7 seconden en 1 sec vasthouden  adem 7 sec uit en hou 1 sec vast</a:t>
            </a:r>
          </a:p>
          <a:p>
            <a:pPr lvl="1"/>
            <a:r>
              <a:rPr lang="nl-NL" dirty="0" smtClean="0">
                <a:sym typeface="Wingdings" panose="05000000000000000000" pitchFamily="2" charset="2"/>
              </a:rPr>
              <a:t>6-3-6-3 : diepe buikademhaling in 6 </a:t>
            </a:r>
            <a:r>
              <a:rPr lang="nl-NL" dirty="0" err="1" smtClean="0">
                <a:sym typeface="Wingdings" panose="05000000000000000000" pitchFamily="2" charset="2"/>
              </a:rPr>
              <a:t>secenden</a:t>
            </a:r>
            <a:r>
              <a:rPr lang="nl-NL" dirty="0" smtClean="0">
                <a:sym typeface="Wingdings" panose="05000000000000000000" pitchFamily="2" charset="2"/>
              </a:rPr>
              <a:t> en 3 sec vasthouden  adem 6 sec uit en hou 3 sec vast</a:t>
            </a:r>
          </a:p>
          <a:p>
            <a:pPr lvl="1"/>
            <a:endParaRPr lang="nl-NL" dirty="0" smtClean="0">
              <a:sym typeface="Wingdings" panose="05000000000000000000" pitchFamily="2" charset="2"/>
            </a:endParaRPr>
          </a:p>
          <a:p>
            <a:endParaRPr lang="nl-NL" dirty="0" smtClean="0">
              <a:sym typeface="Wingdings" panose="05000000000000000000" pitchFamily="2" charset="2"/>
            </a:endParaRPr>
          </a:p>
          <a:p>
            <a:endParaRPr lang="nl-NL" dirty="0">
              <a:sym typeface="Wingdings" panose="05000000000000000000" pitchFamily="2" charset="2"/>
            </a:endParaRPr>
          </a:p>
          <a:p>
            <a:endParaRPr lang="nl-NL" dirty="0" smtClean="0">
              <a:sym typeface="Wingdings" panose="05000000000000000000" pitchFamily="2" charset="2"/>
            </a:endParaRPr>
          </a:p>
          <a:p>
            <a:endParaRPr lang="nl-NL" dirty="0"/>
          </a:p>
        </p:txBody>
      </p:sp>
    </p:spTree>
    <p:extLst>
      <p:ext uri="{BB962C8B-B14F-4D97-AF65-F5344CB8AC3E}">
        <p14:creationId xmlns:p14="http://schemas.microsoft.com/office/powerpoint/2010/main" val="21162477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smtClean="0"/>
              <a:t>SUPERHEALING = A + B + C</a:t>
            </a:r>
            <a:r>
              <a:rPr lang="nl-NL" dirty="0" smtClean="0"/>
              <a:t/>
            </a:r>
            <a:br>
              <a:rPr lang="nl-NL" dirty="0" smtClean="0"/>
            </a:br>
            <a:r>
              <a:rPr lang="nl-NL" dirty="0" smtClean="0"/>
              <a:t>Interne orgaan reiniging (A)</a:t>
            </a:r>
            <a:endParaRPr lang="nl-NL" dirty="0"/>
          </a:p>
        </p:txBody>
      </p:sp>
      <p:sp>
        <p:nvSpPr>
          <p:cNvPr id="3" name="Tijdelijke aanduiding voor inhoud 2"/>
          <p:cNvSpPr>
            <a:spLocks noGrp="1"/>
          </p:cNvSpPr>
          <p:nvPr>
            <p:ph idx="1"/>
          </p:nvPr>
        </p:nvSpPr>
        <p:spPr/>
        <p:txBody>
          <a:bodyPr/>
          <a:lstStyle/>
          <a:p>
            <a:r>
              <a:rPr lang="nl-NL" dirty="0" smtClean="0"/>
              <a:t>Invocatie</a:t>
            </a:r>
          </a:p>
          <a:p>
            <a:r>
              <a:rPr lang="nl-NL" dirty="0" smtClean="0"/>
              <a:t>5 x </a:t>
            </a:r>
            <a:r>
              <a:rPr lang="nl-NL" dirty="0" err="1" smtClean="0"/>
              <a:t>prana</a:t>
            </a:r>
            <a:r>
              <a:rPr lang="nl-NL" dirty="0" smtClean="0"/>
              <a:t> ademhaling</a:t>
            </a:r>
            <a:endParaRPr lang="nl-NL" dirty="0" smtClean="0"/>
          </a:p>
          <a:p>
            <a:r>
              <a:rPr lang="nl-NL" dirty="0" smtClean="0"/>
              <a:t>Zonnevlecht </a:t>
            </a:r>
            <a:r>
              <a:rPr lang="nl-NL" dirty="0" smtClean="0">
                <a:sym typeface="Wingdings" panose="05000000000000000000" pitchFamily="2" charset="2"/>
              </a:rPr>
              <a:t> toegang tot vitale organen</a:t>
            </a:r>
          </a:p>
          <a:p>
            <a:pPr lvl="1"/>
            <a:r>
              <a:rPr lang="nl-NL" dirty="0" smtClean="0">
                <a:sym typeface="Wingdings" panose="05000000000000000000" pitchFamily="2" charset="2"/>
              </a:rPr>
              <a:t>Schoonmaken: 10 x Licht Wit groen (LWG)</a:t>
            </a:r>
          </a:p>
          <a:p>
            <a:pPr lvl="1"/>
            <a:r>
              <a:rPr lang="nl-NL" dirty="0" smtClean="0">
                <a:sym typeface="Wingdings" panose="05000000000000000000" pitchFamily="2" charset="2"/>
              </a:rPr>
              <a:t>Vitaliseren: </a:t>
            </a:r>
          </a:p>
          <a:p>
            <a:pPr lvl="2"/>
            <a:r>
              <a:rPr lang="nl-NL" dirty="0" smtClean="0">
                <a:sym typeface="Wingdings" panose="05000000000000000000" pitchFamily="2" charset="2"/>
              </a:rPr>
              <a:t>LWG 2 à 5 </a:t>
            </a:r>
            <a:r>
              <a:rPr lang="nl-NL" dirty="0" err="1" smtClean="0">
                <a:sym typeface="Wingdings" panose="05000000000000000000" pitchFamily="2" charset="2"/>
              </a:rPr>
              <a:t>prana</a:t>
            </a:r>
            <a:endParaRPr lang="nl-NL" dirty="0" smtClean="0">
              <a:sym typeface="Wingdings" panose="05000000000000000000" pitchFamily="2" charset="2"/>
            </a:endParaRPr>
          </a:p>
          <a:p>
            <a:pPr lvl="2"/>
            <a:r>
              <a:rPr lang="nl-NL" dirty="0" smtClean="0">
                <a:sym typeface="Wingdings" panose="05000000000000000000" pitchFamily="2" charset="2"/>
              </a:rPr>
              <a:t>Licht wit oranje 2 à 5 </a:t>
            </a:r>
            <a:r>
              <a:rPr lang="nl-NL" dirty="0" err="1" smtClean="0">
                <a:sym typeface="Wingdings" panose="05000000000000000000" pitchFamily="2" charset="2"/>
              </a:rPr>
              <a:t>prana</a:t>
            </a:r>
            <a:r>
              <a:rPr lang="nl-NL" dirty="0" smtClean="0">
                <a:sym typeface="Wingdings" panose="05000000000000000000" pitchFamily="2" charset="2"/>
              </a:rPr>
              <a:t> </a:t>
            </a:r>
          </a:p>
          <a:p>
            <a:pPr lvl="2"/>
            <a:r>
              <a:rPr lang="nl-NL" dirty="0" smtClean="0">
                <a:sym typeface="Wingdings" panose="05000000000000000000" pitchFamily="2" charset="2"/>
              </a:rPr>
              <a:t>In gedachten: “maak zacht”</a:t>
            </a:r>
          </a:p>
          <a:p>
            <a:pPr lvl="1"/>
            <a:r>
              <a:rPr lang="nl-NL" dirty="0" smtClean="0">
                <a:sym typeface="Wingdings" panose="05000000000000000000" pitchFamily="2" charset="2"/>
              </a:rPr>
              <a:t>1 minuut in laten werken</a:t>
            </a:r>
          </a:p>
          <a:p>
            <a:pPr lvl="1"/>
            <a:r>
              <a:rPr lang="nl-NL" dirty="0" smtClean="0">
                <a:sym typeface="Wingdings" panose="05000000000000000000" pitchFamily="2" charset="2"/>
              </a:rPr>
              <a:t>Schoonmaken </a:t>
            </a:r>
          </a:p>
          <a:p>
            <a:pPr lvl="2"/>
            <a:r>
              <a:rPr lang="nl-NL" dirty="0" smtClean="0">
                <a:sym typeface="Wingdings" panose="05000000000000000000" pitchFamily="2" charset="2"/>
              </a:rPr>
              <a:t>lever  buikgebied, zij- en achterkant </a:t>
            </a:r>
          </a:p>
          <a:p>
            <a:pPr lvl="2"/>
            <a:r>
              <a:rPr lang="nl-NL" dirty="0" smtClean="0">
                <a:sym typeface="Wingdings" panose="05000000000000000000" pitchFamily="2" charset="2"/>
              </a:rPr>
              <a:t>zonnevlecht  (geen kleur)</a:t>
            </a:r>
          </a:p>
          <a:p>
            <a:pPr lvl="1"/>
            <a:r>
              <a:rPr lang="nl-NL" dirty="0" smtClean="0">
                <a:sym typeface="Wingdings" panose="05000000000000000000" pitchFamily="2" charset="2"/>
              </a:rPr>
              <a:t>Vitaliseren:</a:t>
            </a:r>
          </a:p>
          <a:p>
            <a:pPr lvl="2"/>
            <a:r>
              <a:rPr lang="nl-NL" dirty="0" smtClean="0">
                <a:sym typeface="Wingdings" panose="05000000000000000000" pitchFamily="2" charset="2"/>
              </a:rPr>
              <a:t>Zonnevlecht licht wit violet</a:t>
            </a:r>
          </a:p>
          <a:p>
            <a:pPr lvl="1"/>
            <a:r>
              <a:rPr lang="nl-NL" dirty="0" smtClean="0">
                <a:sym typeface="Wingdings" panose="05000000000000000000" pitchFamily="2" charset="2"/>
              </a:rPr>
              <a:t>Stabiliseer met lichtblauw</a:t>
            </a:r>
          </a:p>
          <a:p>
            <a:pPr lvl="1"/>
            <a:r>
              <a:rPr lang="nl-NL" dirty="0" smtClean="0">
                <a:sym typeface="Wingdings" panose="05000000000000000000" pitchFamily="2" charset="2"/>
              </a:rPr>
              <a:t>Verbreek verbinding</a:t>
            </a:r>
          </a:p>
          <a:p>
            <a:pPr lvl="2"/>
            <a:endParaRPr lang="nl-NL" dirty="0" smtClean="0">
              <a:sym typeface="Wingdings" panose="05000000000000000000" pitchFamily="2" charset="2"/>
            </a:endParaRPr>
          </a:p>
          <a:p>
            <a:pPr lvl="1"/>
            <a:endParaRPr lang="nl-NL" dirty="0"/>
          </a:p>
        </p:txBody>
      </p:sp>
    </p:spTree>
    <p:extLst>
      <p:ext uri="{BB962C8B-B14F-4D97-AF65-F5344CB8AC3E}">
        <p14:creationId xmlns:p14="http://schemas.microsoft.com/office/powerpoint/2010/main" val="22335617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55093" y="527405"/>
            <a:ext cx="6202908" cy="468882"/>
          </a:xfrm>
        </p:spPr>
        <p:txBody>
          <a:bodyPr>
            <a:normAutofit fontScale="90000"/>
          </a:bodyPr>
          <a:lstStyle/>
          <a:p>
            <a:r>
              <a:rPr lang="nl-NL" dirty="0" smtClean="0"/>
              <a:t>SUPERHEALING = A + B + C</a:t>
            </a:r>
            <a:br>
              <a:rPr lang="nl-NL" dirty="0" smtClean="0"/>
            </a:br>
            <a:r>
              <a:rPr lang="nl-NL" dirty="0" smtClean="0"/>
              <a:t>Bloed</a:t>
            </a:r>
            <a:r>
              <a:rPr lang="nl-NL" dirty="0" smtClean="0"/>
              <a:t> </a:t>
            </a:r>
            <a:r>
              <a:rPr lang="nl-NL" dirty="0" smtClean="0"/>
              <a:t>reiniging </a:t>
            </a:r>
            <a:r>
              <a:rPr lang="nl-NL" dirty="0" smtClean="0"/>
              <a:t>(B)+ Master </a:t>
            </a:r>
            <a:r>
              <a:rPr lang="nl-NL" dirty="0" err="1" smtClean="0"/>
              <a:t>Healing</a:t>
            </a:r>
            <a:r>
              <a:rPr lang="nl-NL" dirty="0" smtClean="0"/>
              <a:t> (C)</a:t>
            </a:r>
            <a:endParaRPr lang="nl-NL" dirty="0"/>
          </a:p>
        </p:txBody>
      </p:sp>
      <p:sp>
        <p:nvSpPr>
          <p:cNvPr id="3" name="Tijdelijke aanduiding voor inhoud 2"/>
          <p:cNvSpPr>
            <a:spLocks noGrp="1"/>
          </p:cNvSpPr>
          <p:nvPr>
            <p:ph idx="1"/>
          </p:nvPr>
        </p:nvSpPr>
        <p:spPr/>
        <p:txBody>
          <a:bodyPr>
            <a:normAutofit lnSpcReduction="10000"/>
          </a:bodyPr>
          <a:lstStyle/>
          <a:p>
            <a:r>
              <a:rPr lang="nl-NL" dirty="0" smtClean="0"/>
              <a:t>Longen schoonmaken:</a:t>
            </a:r>
          </a:p>
          <a:p>
            <a:pPr lvl="1"/>
            <a:r>
              <a:rPr lang="nl-NL" dirty="0" smtClean="0">
                <a:sym typeface="Wingdings" panose="05000000000000000000" pitchFamily="2" charset="2"/>
              </a:rPr>
              <a:t>Openhand voor- en achterkant zijkant LWG</a:t>
            </a:r>
          </a:p>
          <a:p>
            <a:pPr lvl="1"/>
            <a:r>
              <a:rPr lang="nl-NL" dirty="0" smtClean="0">
                <a:sym typeface="Wingdings" panose="05000000000000000000" pitchFamily="2" charset="2"/>
              </a:rPr>
              <a:t>Visualiseren dat je door longblaasjes gaat</a:t>
            </a:r>
          </a:p>
          <a:p>
            <a:pPr lvl="1"/>
            <a:r>
              <a:rPr lang="nl-NL" dirty="0" smtClean="0">
                <a:sym typeface="Wingdings" panose="05000000000000000000" pitchFamily="2" charset="2"/>
              </a:rPr>
              <a:t>LWG 15 x</a:t>
            </a:r>
          </a:p>
          <a:p>
            <a:pPr lvl="1"/>
            <a:r>
              <a:rPr lang="nl-NL" dirty="0" smtClean="0">
                <a:sym typeface="Wingdings" panose="05000000000000000000" pitchFamily="2" charset="2"/>
              </a:rPr>
              <a:t>LWO 15 x</a:t>
            </a:r>
          </a:p>
          <a:p>
            <a:r>
              <a:rPr lang="nl-NL" dirty="0" smtClean="0">
                <a:sym typeface="Wingdings" panose="05000000000000000000" pitchFamily="2" charset="2"/>
              </a:rPr>
              <a:t>Projecteer </a:t>
            </a:r>
            <a:r>
              <a:rPr lang="nl-NL" dirty="0">
                <a:sym typeface="Wingdings" panose="05000000000000000000" pitchFamily="2" charset="2"/>
              </a:rPr>
              <a:t>met vingers richting </a:t>
            </a:r>
            <a:r>
              <a:rPr lang="nl-NL" dirty="0" smtClean="0">
                <a:sym typeface="Wingdings" panose="05000000000000000000" pitchFamily="2" charset="2"/>
              </a:rPr>
              <a:t>longen via achterzijde:</a:t>
            </a:r>
          </a:p>
          <a:p>
            <a:pPr lvl="1"/>
            <a:r>
              <a:rPr lang="nl-NL" dirty="0" smtClean="0">
                <a:sym typeface="Wingdings" panose="05000000000000000000" pitchFamily="2" charset="2"/>
              </a:rPr>
              <a:t>LWG 4 x en </a:t>
            </a:r>
          </a:p>
          <a:p>
            <a:pPr lvl="1"/>
            <a:r>
              <a:rPr lang="nl-NL" dirty="0" err="1" smtClean="0">
                <a:sym typeface="Wingdings" panose="05000000000000000000" pitchFamily="2" charset="2"/>
              </a:rPr>
              <a:t>LWOranje</a:t>
            </a:r>
            <a:r>
              <a:rPr lang="nl-NL" dirty="0" smtClean="0">
                <a:sym typeface="Wingdings" panose="05000000000000000000" pitchFamily="2" charset="2"/>
              </a:rPr>
              <a:t> 4 x</a:t>
            </a:r>
          </a:p>
          <a:p>
            <a:pPr lvl="1"/>
            <a:r>
              <a:rPr lang="nl-NL" dirty="0" smtClean="0">
                <a:sym typeface="Wingdings" panose="05000000000000000000" pitchFamily="2" charset="2"/>
              </a:rPr>
              <a:t>LWV </a:t>
            </a:r>
          </a:p>
          <a:p>
            <a:r>
              <a:rPr lang="nl-NL" dirty="0" smtClean="0">
                <a:sym typeface="Wingdings" panose="05000000000000000000" pitchFamily="2" charset="2"/>
              </a:rPr>
              <a:t>Stabiliseer met LWB</a:t>
            </a:r>
          </a:p>
          <a:p>
            <a:r>
              <a:rPr lang="nl-NL" dirty="0" smtClean="0">
                <a:sym typeface="Wingdings" panose="05000000000000000000" pitchFamily="2" charset="2"/>
              </a:rPr>
              <a:t>Scan het bloed voor- en na (zal fijner voelen)</a:t>
            </a:r>
          </a:p>
          <a:p>
            <a:endParaRPr lang="nl-NL" dirty="0">
              <a:sym typeface="Wingdings" panose="05000000000000000000" pitchFamily="2" charset="2"/>
            </a:endParaRPr>
          </a:p>
          <a:p>
            <a:pPr marL="0" indent="0">
              <a:buNone/>
            </a:pPr>
            <a:r>
              <a:rPr lang="nl-NL" dirty="0" err="1" smtClean="0">
                <a:sym typeface="Wingdings" panose="05000000000000000000" pitchFamily="2" charset="2"/>
              </a:rPr>
              <a:t>Masterhealing</a:t>
            </a:r>
            <a:r>
              <a:rPr lang="nl-NL" dirty="0" smtClean="0">
                <a:sym typeface="Wingdings" panose="05000000000000000000" pitchFamily="2" charset="2"/>
              </a:rPr>
              <a:t>:</a:t>
            </a:r>
          </a:p>
          <a:p>
            <a:r>
              <a:rPr lang="nl-NL" dirty="0" smtClean="0">
                <a:sym typeface="Wingdings" panose="05000000000000000000" pitchFamily="2" charset="2"/>
              </a:rPr>
              <a:t>(15 – 45 jaar met kleuren | 45 – 60 alleen wit)</a:t>
            </a:r>
          </a:p>
          <a:p>
            <a:r>
              <a:rPr lang="nl-NL" dirty="0" smtClean="0">
                <a:sym typeface="Wingdings" panose="05000000000000000000" pitchFamily="2" charset="2"/>
              </a:rPr>
              <a:t>Totaal reiniging 1 x </a:t>
            </a:r>
          </a:p>
          <a:p>
            <a:r>
              <a:rPr lang="nl-NL" dirty="0" smtClean="0">
                <a:sym typeface="Wingdings" panose="05000000000000000000" pitchFamily="2" charset="2"/>
              </a:rPr>
              <a:t>Basischakra: Schoonmaken 30 x</a:t>
            </a:r>
          </a:p>
          <a:p>
            <a:r>
              <a:rPr lang="nl-NL" dirty="0">
                <a:sym typeface="Wingdings" panose="05000000000000000000" pitchFamily="2" charset="2"/>
              </a:rPr>
              <a:t>Meng Mein chakra = </a:t>
            </a:r>
            <a:r>
              <a:rPr lang="nl-NL" dirty="0" smtClean="0">
                <a:sym typeface="Wingdings" panose="05000000000000000000" pitchFamily="2" charset="2"/>
              </a:rPr>
              <a:t>verdeelstation: Schoonmaken </a:t>
            </a:r>
            <a:r>
              <a:rPr lang="nl-NL" dirty="0">
                <a:sym typeface="Wingdings" panose="05000000000000000000" pitchFamily="2" charset="2"/>
              </a:rPr>
              <a:t>30 x</a:t>
            </a:r>
          </a:p>
          <a:p>
            <a:r>
              <a:rPr lang="nl-NL" dirty="0" smtClean="0">
                <a:sym typeface="Wingdings" panose="05000000000000000000" pitchFamily="2" charset="2"/>
              </a:rPr>
              <a:t>Vitaliseren Basis en meng </a:t>
            </a:r>
            <a:r>
              <a:rPr lang="nl-NL" dirty="0" err="1" smtClean="0">
                <a:sym typeface="Wingdings" panose="05000000000000000000" pitchFamily="2" charset="2"/>
              </a:rPr>
              <a:t>mein</a:t>
            </a:r>
            <a:r>
              <a:rPr lang="nl-NL" dirty="0" smtClean="0">
                <a:sym typeface="Wingdings" panose="05000000000000000000" pitchFamily="2" charset="2"/>
              </a:rPr>
              <a:t> 5 x LWG, 3 x Wit</a:t>
            </a:r>
          </a:p>
          <a:p>
            <a:r>
              <a:rPr lang="nl-NL" dirty="0" smtClean="0">
                <a:sym typeface="Wingdings" panose="05000000000000000000" pitchFamily="2" charset="2"/>
              </a:rPr>
              <a:t>Stabiliseer LWB</a:t>
            </a:r>
          </a:p>
          <a:p>
            <a:r>
              <a:rPr lang="nl-NL" smtClean="0">
                <a:sym typeface="Wingdings" panose="05000000000000000000" pitchFamily="2" charset="2"/>
              </a:rPr>
              <a:t>Verbreek verbinding</a:t>
            </a:r>
            <a:endParaRPr lang="nl-NL" dirty="0" smtClean="0">
              <a:sym typeface="Wingdings" panose="05000000000000000000" pitchFamily="2" charset="2"/>
            </a:endParaRPr>
          </a:p>
          <a:p>
            <a:endParaRPr lang="nl-NL" dirty="0">
              <a:sym typeface="Wingdings" panose="05000000000000000000" pitchFamily="2" charset="2"/>
            </a:endParaRPr>
          </a:p>
          <a:p>
            <a:endParaRPr lang="nl-NL" dirty="0" smtClean="0">
              <a:sym typeface="Wingdings" panose="05000000000000000000" pitchFamily="2" charset="2"/>
            </a:endParaRPr>
          </a:p>
          <a:p>
            <a:endParaRPr lang="nl-NL" dirty="0" smtClean="0">
              <a:sym typeface="Wingdings" panose="05000000000000000000" pitchFamily="2" charset="2"/>
            </a:endParaRPr>
          </a:p>
          <a:p>
            <a:pPr lvl="1"/>
            <a:endParaRPr lang="nl-NL" dirty="0"/>
          </a:p>
        </p:txBody>
      </p:sp>
    </p:spTree>
    <p:extLst>
      <p:ext uri="{BB962C8B-B14F-4D97-AF65-F5344CB8AC3E}">
        <p14:creationId xmlns:p14="http://schemas.microsoft.com/office/powerpoint/2010/main" val="24848405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smtClean="0"/>
              <a:t>SUPERHEALING = A + B + C</a:t>
            </a:r>
            <a:r>
              <a:rPr lang="nl-NL" dirty="0" smtClean="0"/>
              <a:t/>
            </a:r>
            <a:br>
              <a:rPr lang="nl-NL" dirty="0" smtClean="0"/>
            </a:br>
            <a:r>
              <a:rPr lang="nl-NL" dirty="0" smtClean="0"/>
              <a:t>Interne orgaan reiniging (A)</a:t>
            </a:r>
            <a:endParaRPr lang="nl-NL" dirty="0"/>
          </a:p>
        </p:txBody>
      </p:sp>
      <p:sp>
        <p:nvSpPr>
          <p:cNvPr id="3" name="Tijdelijke aanduiding voor inhoud 2"/>
          <p:cNvSpPr>
            <a:spLocks noGrp="1"/>
          </p:cNvSpPr>
          <p:nvPr>
            <p:ph idx="1"/>
          </p:nvPr>
        </p:nvSpPr>
        <p:spPr/>
        <p:txBody>
          <a:bodyPr/>
          <a:lstStyle/>
          <a:p>
            <a:r>
              <a:rPr lang="nl-NL" dirty="0" smtClean="0"/>
              <a:t>Zonnevlecht </a:t>
            </a:r>
            <a:r>
              <a:rPr lang="nl-NL" dirty="0" smtClean="0">
                <a:sym typeface="Wingdings" panose="05000000000000000000" pitchFamily="2" charset="2"/>
              </a:rPr>
              <a:t> toegang tot vitale organen</a:t>
            </a:r>
          </a:p>
          <a:p>
            <a:pPr lvl="1"/>
            <a:r>
              <a:rPr lang="nl-NL" dirty="0" smtClean="0">
                <a:sym typeface="Wingdings" panose="05000000000000000000" pitchFamily="2" charset="2"/>
              </a:rPr>
              <a:t>Schoonmaken: 10 x Licht Wit groen (LWG)</a:t>
            </a:r>
          </a:p>
          <a:p>
            <a:pPr lvl="1"/>
            <a:r>
              <a:rPr lang="nl-NL" dirty="0" smtClean="0">
                <a:sym typeface="Wingdings" panose="05000000000000000000" pitchFamily="2" charset="2"/>
              </a:rPr>
              <a:t>Vitaliseren: </a:t>
            </a:r>
          </a:p>
          <a:p>
            <a:pPr lvl="2"/>
            <a:r>
              <a:rPr lang="nl-NL" dirty="0" smtClean="0">
                <a:sym typeface="Wingdings" panose="05000000000000000000" pitchFamily="2" charset="2"/>
              </a:rPr>
              <a:t>LWG 2 à 5 </a:t>
            </a:r>
            <a:r>
              <a:rPr lang="nl-NL" dirty="0" err="1" smtClean="0">
                <a:sym typeface="Wingdings" panose="05000000000000000000" pitchFamily="2" charset="2"/>
              </a:rPr>
              <a:t>prana</a:t>
            </a:r>
            <a:endParaRPr lang="nl-NL" dirty="0" smtClean="0">
              <a:sym typeface="Wingdings" panose="05000000000000000000" pitchFamily="2" charset="2"/>
            </a:endParaRPr>
          </a:p>
          <a:p>
            <a:pPr lvl="2"/>
            <a:r>
              <a:rPr lang="nl-NL" dirty="0" smtClean="0">
                <a:sym typeface="Wingdings" panose="05000000000000000000" pitchFamily="2" charset="2"/>
              </a:rPr>
              <a:t>Licht wit oranje 2 à 5 </a:t>
            </a:r>
            <a:r>
              <a:rPr lang="nl-NL" dirty="0" err="1" smtClean="0">
                <a:sym typeface="Wingdings" panose="05000000000000000000" pitchFamily="2" charset="2"/>
              </a:rPr>
              <a:t>prana</a:t>
            </a:r>
            <a:r>
              <a:rPr lang="nl-NL" dirty="0" smtClean="0">
                <a:sym typeface="Wingdings" panose="05000000000000000000" pitchFamily="2" charset="2"/>
              </a:rPr>
              <a:t> </a:t>
            </a:r>
          </a:p>
          <a:p>
            <a:pPr lvl="2"/>
            <a:r>
              <a:rPr lang="nl-NL" dirty="0" smtClean="0">
                <a:sym typeface="Wingdings" panose="05000000000000000000" pitchFamily="2" charset="2"/>
              </a:rPr>
              <a:t>In gedachten: “maak zacht”</a:t>
            </a:r>
          </a:p>
          <a:p>
            <a:pPr lvl="1"/>
            <a:r>
              <a:rPr lang="nl-NL" dirty="0" smtClean="0">
                <a:sym typeface="Wingdings" panose="05000000000000000000" pitchFamily="2" charset="2"/>
              </a:rPr>
              <a:t>1 minuut in laten werken</a:t>
            </a:r>
          </a:p>
          <a:p>
            <a:pPr lvl="1"/>
            <a:r>
              <a:rPr lang="nl-NL" dirty="0" smtClean="0">
                <a:sym typeface="Wingdings" panose="05000000000000000000" pitchFamily="2" charset="2"/>
              </a:rPr>
              <a:t>Schoonmaken </a:t>
            </a:r>
          </a:p>
          <a:p>
            <a:pPr lvl="2"/>
            <a:r>
              <a:rPr lang="nl-NL" dirty="0" smtClean="0">
                <a:sym typeface="Wingdings" panose="05000000000000000000" pitchFamily="2" charset="2"/>
              </a:rPr>
              <a:t>lever  buikgebied, zij- en achterkant </a:t>
            </a:r>
          </a:p>
          <a:p>
            <a:pPr lvl="2"/>
            <a:r>
              <a:rPr lang="nl-NL" dirty="0" smtClean="0">
                <a:sym typeface="Wingdings" panose="05000000000000000000" pitchFamily="2" charset="2"/>
              </a:rPr>
              <a:t>zonnevlecht  (geen kleur)</a:t>
            </a:r>
          </a:p>
          <a:p>
            <a:pPr lvl="1"/>
            <a:r>
              <a:rPr lang="nl-NL" dirty="0" smtClean="0">
                <a:sym typeface="Wingdings" panose="05000000000000000000" pitchFamily="2" charset="2"/>
              </a:rPr>
              <a:t>Vitaliseren:</a:t>
            </a:r>
          </a:p>
          <a:p>
            <a:pPr lvl="2"/>
            <a:r>
              <a:rPr lang="nl-NL" dirty="0" smtClean="0">
                <a:sym typeface="Wingdings" panose="05000000000000000000" pitchFamily="2" charset="2"/>
              </a:rPr>
              <a:t>Zonnevlecht licht wit violet</a:t>
            </a:r>
          </a:p>
          <a:p>
            <a:pPr lvl="1"/>
            <a:r>
              <a:rPr lang="nl-NL" dirty="0" smtClean="0">
                <a:sym typeface="Wingdings" panose="05000000000000000000" pitchFamily="2" charset="2"/>
              </a:rPr>
              <a:t>Stabiliseer met lichtblauw</a:t>
            </a:r>
          </a:p>
          <a:p>
            <a:pPr lvl="1"/>
            <a:r>
              <a:rPr lang="nl-NL" dirty="0" smtClean="0">
                <a:sym typeface="Wingdings" panose="05000000000000000000" pitchFamily="2" charset="2"/>
              </a:rPr>
              <a:t>Verbreek verbinding</a:t>
            </a:r>
          </a:p>
          <a:p>
            <a:pPr lvl="2"/>
            <a:endParaRPr lang="nl-NL" dirty="0" smtClean="0">
              <a:sym typeface="Wingdings" panose="05000000000000000000" pitchFamily="2" charset="2"/>
            </a:endParaRPr>
          </a:p>
          <a:p>
            <a:pPr lvl="1"/>
            <a:endParaRPr lang="nl-NL" dirty="0"/>
          </a:p>
        </p:txBody>
      </p:sp>
    </p:spTree>
    <p:extLst>
      <p:ext uri="{BB962C8B-B14F-4D97-AF65-F5344CB8AC3E}">
        <p14:creationId xmlns:p14="http://schemas.microsoft.com/office/powerpoint/2010/main" val="19813239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smtClean="0"/>
              <a:t>Stress reductie &amp; focus vergroten</a:t>
            </a:r>
            <a:endParaRPr lang="nl-NL" dirty="0"/>
          </a:p>
        </p:txBody>
      </p:sp>
      <p:sp>
        <p:nvSpPr>
          <p:cNvPr id="3" name="Tijdelijke aanduiding voor inhoud 2"/>
          <p:cNvSpPr>
            <a:spLocks noGrp="1"/>
          </p:cNvSpPr>
          <p:nvPr>
            <p:ph idx="1"/>
          </p:nvPr>
        </p:nvSpPr>
        <p:spPr/>
        <p:txBody>
          <a:bodyPr/>
          <a:lstStyle/>
          <a:p>
            <a:r>
              <a:rPr lang="nl-NL" dirty="0" err="1" smtClean="0"/>
              <a:t>Asnja</a:t>
            </a:r>
            <a:r>
              <a:rPr lang="nl-NL" dirty="0" smtClean="0"/>
              <a:t> </a:t>
            </a:r>
            <a:r>
              <a:rPr lang="nl-NL" dirty="0" smtClean="0">
                <a:sym typeface="Wingdings" panose="05000000000000000000" pitchFamily="2" charset="2"/>
              </a:rPr>
              <a:t> chakra vergroten</a:t>
            </a:r>
          </a:p>
          <a:p>
            <a:r>
              <a:rPr lang="nl-NL" dirty="0" smtClean="0">
                <a:sym typeface="Wingdings" panose="05000000000000000000" pitchFamily="2" charset="2"/>
              </a:rPr>
              <a:t>Schoonmaken:</a:t>
            </a:r>
          </a:p>
          <a:p>
            <a:pPr lvl="1"/>
            <a:r>
              <a:rPr lang="nl-NL" dirty="0" smtClean="0">
                <a:sym typeface="Wingdings" panose="05000000000000000000" pitchFamily="2" charset="2"/>
              </a:rPr>
              <a:t>Licht wit Groen</a:t>
            </a:r>
          </a:p>
          <a:p>
            <a:pPr lvl="1"/>
            <a:r>
              <a:rPr lang="nl-NL" dirty="0" smtClean="0">
                <a:sym typeface="Wingdings" panose="05000000000000000000" pitchFamily="2" charset="2"/>
              </a:rPr>
              <a:t>Licht wit </a:t>
            </a:r>
            <a:r>
              <a:rPr lang="nl-NL" dirty="0" err="1" smtClean="0">
                <a:sym typeface="Wingdings" panose="05000000000000000000" pitchFamily="2" charset="2"/>
              </a:rPr>
              <a:t>Viotlet</a:t>
            </a:r>
            <a:endParaRPr lang="nl-NL" dirty="0" smtClean="0">
              <a:sym typeface="Wingdings" panose="05000000000000000000" pitchFamily="2" charset="2"/>
            </a:endParaRPr>
          </a:p>
          <a:p>
            <a:r>
              <a:rPr lang="nl-NL" dirty="0" smtClean="0">
                <a:sym typeface="Wingdings" panose="05000000000000000000" pitchFamily="2" charset="2"/>
              </a:rPr>
              <a:t>Activeren:</a:t>
            </a:r>
          </a:p>
          <a:p>
            <a:pPr lvl="1"/>
            <a:r>
              <a:rPr lang="nl-NL" dirty="0" smtClean="0">
                <a:sym typeface="Wingdings" panose="05000000000000000000" pitchFamily="2" charset="2"/>
              </a:rPr>
              <a:t>Licht wit Violet</a:t>
            </a:r>
            <a:endParaRPr lang="nl-NL" dirty="0"/>
          </a:p>
        </p:txBody>
      </p:sp>
    </p:spTree>
    <p:extLst>
      <p:ext uri="{BB962C8B-B14F-4D97-AF65-F5344CB8AC3E}">
        <p14:creationId xmlns:p14="http://schemas.microsoft.com/office/powerpoint/2010/main" val="16058553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smtClean="0"/>
              <a:t>30 dagen studieperiode</a:t>
            </a:r>
            <a:endParaRPr lang="nl-NL" dirty="0"/>
          </a:p>
        </p:txBody>
      </p:sp>
      <p:sp>
        <p:nvSpPr>
          <p:cNvPr id="3" name="Tijdelijke aanduiding voor inhoud 2"/>
          <p:cNvSpPr>
            <a:spLocks noGrp="1"/>
          </p:cNvSpPr>
          <p:nvPr>
            <p:ph idx="1"/>
          </p:nvPr>
        </p:nvSpPr>
        <p:spPr/>
        <p:txBody>
          <a:bodyPr/>
          <a:lstStyle/>
          <a:p>
            <a:endParaRPr lang="nl-NL"/>
          </a:p>
        </p:txBody>
      </p:sp>
    </p:spTree>
    <p:extLst>
      <p:ext uri="{BB962C8B-B14F-4D97-AF65-F5344CB8AC3E}">
        <p14:creationId xmlns:p14="http://schemas.microsoft.com/office/powerpoint/2010/main" val="26738199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smtClean="0"/>
              <a:t>App </a:t>
            </a:r>
            <a:r>
              <a:rPr lang="nl-NL" dirty="0" err="1" smtClean="0"/>
              <a:t>Pranic</a:t>
            </a:r>
            <a:r>
              <a:rPr lang="nl-NL" dirty="0" smtClean="0"/>
              <a:t> Mobile</a:t>
            </a:r>
            <a:endParaRPr lang="nl-NL" dirty="0"/>
          </a:p>
        </p:txBody>
      </p:sp>
      <p:sp>
        <p:nvSpPr>
          <p:cNvPr id="3" name="Tijdelijke aanduiding voor inhoud 2"/>
          <p:cNvSpPr>
            <a:spLocks noGrp="1"/>
          </p:cNvSpPr>
          <p:nvPr>
            <p:ph idx="1"/>
          </p:nvPr>
        </p:nvSpPr>
        <p:spPr/>
        <p:txBody>
          <a:bodyPr/>
          <a:lstStyle/>
          <a:p>
            <a:endParaRPr lang="nl-NL"/>
          </a:p>
        </p:txBody>
      </p:sp>
    </p:spTree>
    <p:extLst>
      <p:ext uri="{BB962C8B-B14F-4D97-AF65-F5344CB8AC3E}">
        <p14:creationId xmlns:p14="http://schemas.microsoft.com/office/powerpoint/2010/main" val="40456643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smtClean="0"/>
              <a:t>Delicate gebieden</a:t>
            </a:r>
            <a:endParaRPr lang="nl-NL" dirty="0"/>
          </a:p>
        </p:txBody>
      </p:sp>
      <p:sp>
        <p:nvSpPr>
          <p:cNvPr id="3" name="Tijdelijke aanduiding voor inhoud 2"/>
          <p:cNvSpPr>
            <a:spLocks noGrp="1"/>
          </p:cNvSpPr>
          <p:nvPr>
            <p:ph idx="1"/>
          </p:nvPr>
        </p:nvSpPr>
        <p:spPr/>
        <p:txBody>
          <a:bodyPr/>
          <a:lstStyle/>
          <a:p>
            <a:r>
              <a:rPr lang="nl-NL" dirty="0" err="1" smtClean="0"/>
              <a:t>asnja</a:t>
            </a:r>
            <a:endParaRPr lang="nl-NL" dirty="0"/>
          </a:p>
        </p:txBody>
      </p:sp>
    </p:spTree>
    <p:extLst>
      <p:ext uri="{BB962C8B-B14F-4D97-AF65-F5344CB8AC3E}">
        <p14:creationId xmlns:p14="http://schemas.microsoft.com/office/powerpoint/2010/main" val="10925260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pic>
        <p:nvPicPr>
          <p:cNvPr id="4" name="Tijdelijke aanduiding voor inhoud 3"/>
          <p:cNvPicPr>
            <a:picLocks noGrp="1" noChangeAspect="1"/>
          </p:cNvPicPr>
          <p:nvPr>
            <p:ph idx="1"/>
          </p:nvPr>
        </p:nvPicPr>
        <p:blipFill>
          <a:blip r:embed="rId2"/>
          <a:stretch>
            <a:fillRect/>
          </a:stretch>
        </p:blipFill>
        <p:spPr>
          <a:xfrm>
            <a:off x="754753" y="1446213"/>
            <a:ext cx="5348495" cy="7475537"/>
          </a:xfrm>
          <a:prstGeom prst="rect">
            <a:avLst/>
          </a:prstGeom>
        </p:spPr>
      </p:pic>
    </p:spTree>
    <p:extLst>
      <p:ext uri="{BB962C8B-B14F-4D97-AF65-F5344CB8AC3E}">
        <p14:creationId xmlns:p14="http://schemas.microsoft.com/office/powerpoint/2010/main" val="42002342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0" y="1618451"/>
            <a:ext cx="6858000" cy="6669097"/>
          </a:xfrm>
          <a:prstGeom prst="rect">
            <a:avLst/>
          </a:prstGeom>
        </p:spPr>
      </p:pic>
    </p:spTree>
    <p:extLst>
      <p:ext uri="{BB962C8B-B14F-4D97-AF65-F5344CB8AC3E}">
        <p14:creationId xmlns:p14="http://schemas.microsoft.com/office/powerpoint/2010/main" val="22860995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471487" y="1533525"/>
            <a:ext cx="5915025" cy="6838950"/>
          </a:xfrm>
          <a:prstGeom prst="rect">
            <a:avLst/>
          </a:prstGeom>
        </p:spPr>
      </p:pic>
    </p:spTree>
    <p:extLst>
      <p:ext uri="{BB962C8B-B14F-4D97-AF65-F5344CB8AC3E}">
        <p14:creationId xmlns:p14="http://schemas.microsoft.com/office/powerpoint/2010/main" val="35985318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smtClean="0"/>
              <a:t>Vaardigheden (2)</a:t>
            </a:r>
            <a:endParaRPr lang="nl-NL" dirty="0"/>
          </a:p>
        </p:txBody>
      </p:sp>
      <p:sp>
        <p:nvSpPr>
          <p:cNvPr id="3" name="Tijdelijke aanduiding voor inhoud 2"/>
          <p:cNvSpPr>
            <a:spLocks noGrp="1"/>
          </p:cNvSpPr>
          <p:nvPr>
            <p:ph idx="1"/>
          </p:nvPr>
        </p:nvSpPr>
        <p:spPr/>
        <p:txBody>
          <a:bodyPr/>
          <a:lstStyle/>
          <a:p>
            <a:r>
              <a:rPr lang="nl-NL" dirty="0">
                <a:sym typeface="Wingdings" panose="05000000000000000000" pitchFamily="2" charset="2"/>
              </a:rPr>
              <a:t>Schoonmaken/reinigen  hand tegen de klok draaien</a:t>
            </a:r>
          </a:p>
          <a:p>
            <a:r>
              <a:rPr lang="nl-NL" dirty="0">
                <a:sym typeface="Wingdings" panose="05000000000000000000" pitchFamily="2" charset="2"/>
              </a:rPr>
              <a:t>Vitaliseren  hand met de klok meedraaien</a:t>
            </a:r>
          </a:p>
          <a:p>
            <a:r>
              <a:rPr lang="nl-NL" dirty="0">
                <a:sym typeface="Wingdings" panose="05000000000000000000" pitchFamily="2" charset="2"/>
              </a:rPr>
              <a:t>Bij totaal reiniging  afwenden van de milt  rechtervoet naar achteren</a:t>
            </a:r>
          </a:p>
          <a:p>
            <a:r>
              <a:rPr lang="nl-NL" dirty="0" smtClean="0"/>
              <a:t>Zieke energie vernietigen </a:t>
            </a:r>
            <a:r>
              <a:rPr lang="nl-NL" dirty="0" smtClean="0">
                <a:sym typeface="Wingdings" panose="05000000000000000000" pitchFamily="2" charset="2"/>
              </a:rPr>
              <a:t> visualiseer groen of oranje vuur en gooi de vervuilde energie er in.</a:t>
            </a:r>
          </a:p>
          <a:p>
            <a:r>
              <a:rPr lang="nl-NL" dirty="0"/>
              <a:t>Reinigen van de </a:t>
            </a:r>
            <a:r>
              <a:rPr lang="nl-NL" dirty="0" smtClean="0"/>
              <a:t>hand/arm door afslaan </a:t>
            </a:r>
            <a:r>
              <a:rPr lang="nl-NL" dirty="0"/>
              <a:t>van 5 </a:t>
            </a:r>
            <a:r>
              <a:rPr lang="nl-NL" dirty="0" smtClean="0"/>
              <a:t>handmeridianen - Bovenkant schouder - Binnenkant oksel - Afslaan </a:t>
            </a:r>
            <a:r>
              <a:rPr lang="nl-NL" dirty="0"/>
              <a:t>energie in </a:t>
            </a:r>
            <a:r>
              <a:rPr lang="nl-NL" dirty="0" err="1"/>
              <a:t>zoutbad</a:t>
            </a:r>
            <a:r>
              <a:rPr lang="nl-NL" dirty="0"/>
              <a:t> of in groen of oranje </a:t>
            </a:r>
            <a:r>
              <a:rPr lang="nl-NL" dirty="0" smtClean="0"/>
              <a:t>vuur</a:t>
            </a:r>
          </a:p>
          <a:p>
            <a:r>
              <a:rPr lang="nl-NL" dirty="0" smtClean="0"/>
              <a:t>Stabiliseer met licht blauw: “</a:t>
            </a:r>
            <a:r>
              <a:rPr lang="nl-NL" i="1" dirty="0" smtClean="0"/>
              <a:t>stabiliseer</a:t>
            </a:r>
            <a:r>
              <a:rPr lang="nl-NL" dirty="0" smtClean="0"/>
              <a:t>”</a:t>
            </a:r>
            <a:endParaRPr lang="nl-NL" dirty="0"/>
          </a:p>
          <a:p>
            <a:endParaRPr lang="nl-NL" dirty="0"/>
          </a:p>
        </p:txBody>
      </p:sp>
    </p:spTree>
    <p:extLst>
      <p:ext uri="{BB962C8B-B14F-4D97-AF65-F5344CB8AC3E}">
        <p14:creationId xmlns:p14="http://schemas.microsoft.com/office/powerpoint/2010/main" val="31708483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pic>
        <p:nvPicPr>
          <p:cNvPr id="4" name="Tijdelijke aanduiding voor inhoud 3"/>
          <p:cNvPicPr>
            <a:picLocks noGrp="1" noChangeAspect="1"/>
          </p:cNvPicPr>
          <p:nvPr>
            <p:ph idx="1"/>
          </p:nvPr>
        </p:nvPicPr>
        <p:blipFill>
          <a:blip r:embed="rId2"/>
          <a:stretch>
            <a:fillRect/>
          </a:stretch>
        </p:blipFill>
        <p:spPr>
          <a:xfrm>
            <a:off x="471488" y="1977877"/>
            <a:ext cx="5915025" cy="6412208"/>
          </a:xfrm>
          <a:prstGeom prst="rect">
            <a:avLst/>
          </a:prstGeom>
        </p:spPr>
      </p:pic>
    </p:spTree>
    <p:extLst>
      <p:ext uri="{BB962C8B-B14F-4D97-AF65-F5344CB8AC3E}">
        <p14:creationId xmlns:p14="http://schemas.microsoft.com/office/powerpoint/2010/main" val="31941728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538162" y="2857500"/>
            <a:ext cx="5781675" cy="4191000"/>
          </a:xfrm>
          <a:prstGeom prst="rect">
            <a:avLst/>
          </a:prstGeom>
        </p:spPr>
      </p:pic>
    </p:spTree>
    <p:extLst>
      <p:ext uri="{BB962C8B-B14F-4D97-AF65-F5344CB8AC3E}">
        <p14:creationId xmlns:p14="http://schemas.microsoft.com/office/powerpoint/2010/main" val="12752873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57150" y="2747962"/>
            <a:ext cx="6743700" cy="4410075"/>
          </a:xfrm>
          <a:prstGeom prst="rect">
            <a:avLst/>
          </a:prstGeom>
        </p:spPr>
      </p:pic>
    </p:spTree>
    <p:extLst>
      <p:ext uri="{BB962C8B-B14F-4D97-AF65-F5344CB8AC3E}">
        <p14:creationId xmlns:p14="http://schemas.microsoft.com/office/powerpoint/2010/main" val="7824982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19050" y="2628900"/>
            <a:ext cx="6819900" cy="4648200"/>
          </a:xfrm>
          <a:prstGeom prst="rect">
            <a:avLst/>
          </a:prstGeom>
        </p:spPr>
      </p:pic>
    </p:spTree>
    <p:extLst>
      <p:ext uri="{BB962C8B-B14F-4D97-AF65-F5344CB8AC3E}">
        <p14:creationId xmlns:p14="http://schemas.microsoft.com/office/powerpoint/2010/main" val="10330933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100012" y="2428875"/>
            <a:ext cx="6657975" cy="5048250"/>
          </a:xfrm>
          <a:prstGeom prst="rect">
            <a:avLst/>
          </a:prstGeom>
        </p:spPr>
      </p:pic>
    </p:spTree>
    <p:extLst>
      <p:ext uri="{BB962C8B-B14F-4D97-AF65-F5344CB8AC3E}">
        <p14:creationId xmlns:p14="http://schemas.microsoft.com/office/powerpoint/2010/main" val="38592747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0" y="2196595"/>
            <a:ext cx="6858000" cy="5512809"/>
          </a:xfrm>
          <a:prstGeom prst="rect">
            <a:avLst/>
          </a:prstGeom>
        </p:spPr>
      </p:pic>
    </p:spTree>
    <p:extLst>
      <p:ext uri="{BB962C8B-B14F-4D97-AF65-F5344CB8AC3E}">
        <p14:creationId xmlns:p14="http://schemas.microsoft.com/office/powerpoint/2010/main" val="12246036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0" y="1498725"/>
            <a:ext cx="6858000" cy="6908550"/>
          </a:xfrm>
          <a:prstGeom prst="rect">
            <a:avLst/>
          </a:prstGeom>
        </p:spPr>
      </p:pic>
    </p:spTree>
    <p:extLst>
      <p:ext uri="{BB962C8B-B14F-4D97-AF65-F5344CB8AC3E}">
        <p14:creationId xmlns:p14="http://schemas.microsoft.com/office/powerpoint/2010/main" val="20224805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857250" y="1914525"/>
            <a:ext cx="5143500" cy="6076950"/>
          </a:xfrm>
          <a:prstGeom prst="rect">
            <a:avLst/>
          </a:prstGeom>
        </p:spPr>
      </p:pic>
    </p:spTree>
    <p:extLst>
      <p:ext uri="{BB962C8B-B14F-4D97-AF65-F5344CB8AC3E}">
        <p14:creationId xmlns:p14="http://schemas.microsoft.com/office/powerpoint/2010/main" val="35181946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0" y="1102437"/>
            <a:ext cx="6858000" cy="7701125"/>
          </a:xfrm>
          <a:prstGeom prst="rect">
            <a:avLst/>
          </a:prstGeom>
        </p:spPr>
      </p:pic>
    </p:spTree>
    <p:extLst>
      <p:ext uri="{BB962C8B-B14F-4D97-AF65-F5344CB8AC3E}">
        <p14:creationId xmlns:p14="http://schemas.microsoft.com/office/powerpoint/2010/main" val="14868753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0" y="1329822"/>
            <a:ext cx="6858000" cy="7246355"/>
          </a:xfrm>
          <a:prstGeom prst="rect">
            <a:avLst/>
          </a:prstGeom>
        </p:spPr>
      </p:pic>
    </p:spTree>
    <p:extLst>
      <p:ext uri="{BB962C8B-B14F-4D97-AF65-F5344CB8AC3E}">
        <p14:creationId xmlns:p14="http://schemas.microsoft.com/office/powerpoint/2010/main" val="37570782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smtClean="0"/>
              <a:t>Objecten vitaliseren</a:t>
            </a:r>
            <a:endParaRPr lang="nl-NL" dirty="0"/>
          </a:p>
        </p:txBody>
      </p:sp>
      <p:sp>
        <p:nvSpPr>
          <p:cNvPr id="3" name="Tijdelijke aanduiding voor inhoud 2"/>
          <p:cNvSpPr>
            <a:spLocks noGrp="1"/>
          </p:cNvSpPr>
          <p:nvPr>
            <p:ph idx="1"/>
          </p:nvPr>
        </p:nvSpPr>
        <p:spPr/>
        <p:txBody>
          <a:bodyPr/>
          <a:lstStyle/>
          <a:p>
            <a:r>
              <a:rPr lang="nl-NL" dirty="0" smtClean="0"/>
              <a:t>Water – voedsel – kruiden – medicijnen – alcohol – olie – zalf – lotion – pleisters – verband – katoen </a:t>
            </a:r>
          </a:p>
          <a:p>
            <a:r>
              <a:rPr lang="nl-NL" dirty="0" smtClean="0"/>
              <a:t>Koud water absorbeert meer </a:t>
            </a:r>
            <a:r>
              <a:rPr lang="nl-NL" dirty="0" err="1" smtClean="0"/>
              <a:t>prana</a:t>
            </a:r>
            <a:endParaRPr lang="nl-NL" dirty="0" smtClean="0"/>
          </a:p>
          <a:p>
            <a:r>
              <a:rPr lang="nl-NL" dirty="0" err="1" smtClean="0"/>
              <a:t>vitaliseer</a:t>
            </a:r>
            <a:endParaRPr lang="nl-NL" dirty="0"/>
          </a:p>
        </p:txBody>
      </p:sp>
    </p:spTree>
    <p:extLst>
      <p:ext uri="{BB962C8B-B14F-4D97-AF65-F5344CB8AC3E}">
        <p14:creationId xmlns:p14="http://schemas.microsoft.com/office/powerpoint/2010/main" val="48758128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0" y="1896811"/>
            <a:ext cx="6858000" cy="6112377"/>
          </a:xfrm>
          <a:prstGeom prst="rect">
            <a:avLst/>
          </a:prstGeom>
        </p:spPr>
      </p:pic>
    </p:spTree>
    <p:extLst>
      <p:ext uri="{BB962C8B-B14F-4D97-AF65-F5344CB8AC3E}">
        <p14:creationId xmlns:p14="http://schemas.microsoft.com/office/powerpoint/2010/main" val="10005592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0" y="1232170"/>
            <a:ext cx="6858000" cy="7441660"/>
          </a:xfrm>
          <a:prstGeom prst="rect">
            <a:avLst/>
          </a:prstGeom>
        </p:spPr>
      </p:pic>
    </p:spTree>
    <p:extLst>
      <p:ext uri="{BB962C8B-B14F-4D97-AF65-F5344CB8AC3E}">
        <p14:creationId xmlns:p14="http://schemas.microsoft.com/office/powerpoint/2010/main" val="8535851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0" y="1426535"/>
            <a:ext cx="6858000" cy="7052930"/>
          </a:xfrm>
          <a:prstGeom prst="rect">
            <a:avLst/>
          </a:prstGeom>
        </p:spPr>
      </p:pic>
    </p:spTree>
    <p:extLst>
      <p:ext uri="{BB962C8B-B14F-4D97-AF65-F5344CB8AC3E}">
        <p14:creationId xmlns:p14="http://schemas.microsoft.com/office/powerpoint/2010/main" val="17849094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0" y="1323522"/>
            <a:ext cx="6858000" cy="7258955"/>
          </a:xfrm>
          <a:prstGeom prst="rect">
            <a:avLst/>
          </a:prstGeom>
        </p:spPr>
      </p:pic>
    </p:spTree>
    <p:extLst>
      <p:ext uri="{BB962C8B-B14F-4D97-AF65-F5344CB8AC3E}">
        <p14:creationId xmlns:p14="http://schemas.microsoft.com/office/powerpoint/2010/main" val="16536769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0" y="1519730"/>
            <a:ext cx="6858000" cy="6866540"/>
          </a:xfrm>
          <a:prstGeom prst="rect">
            <a:avLst/>
          </a:prstGeom>
        </p:spPr>
      </p:pic>
    </p:spTree>
    <p:extLst>
      <p:ext uri="{BB962C8B-B14F-4D97-AF65-F5344CB8AC3E}">
        <p14:creationId xmlns:p14="http://schemas.microsoft.com/office/powerpoint/2010/main" val="297990848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147637" y="2614612"/>
            <a:ext cx="6562725" cy="4676775"/>
          </a:xfrm>
          <a:prstGeom prst="rect">
            <a:avLst/>
          </a:prstGeom>
        </p:spPr>
      </p:pic>
    </p:spTree>
    <p:extLst>
      <p:ext uri="{BB962C8B-B14F-4D97-AF65-F5344CB8AC3E}">
        <p14:creationId xmlns:p14="http://schemas.microsoft.com/office/powerpoint/2010/main" val="318754477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0" y="2050550"/>
            <a:ext cx="6858000" cy="5804899"/>
          </a:xfrm>
          <a:prstGeom prst="rect">
            <a:avLst/>
          </a:prstGeom>
        </p:spPr>
      </p:pic>
    </p:spTree>
    <p:extLst>
      <p:ext uri="{BB962C8B-B14F-4D97-AF65-F5344CB8AC3E}">
        <p14:creationId xmlns:p14="http://schemas.microsoft.com/office/powerpoint/2010/main" val="20219894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119062" y="1671637"/>
            <a:ext cx="6619875" cy="6562725"/>
          </a:xfrm>
          <a:prstGeom prst="rect">
            <a:avLst/>
          </a:prstGeom>
        </p:spPr>
      </p:pic>
    </p:spTree>
    <p:extLst>
      <p:ext uri="{BB962C8B-B14F-4D97-AF65-F5344CB8AC3E}">
        <p14:creationId xmlns:p14="http://schemas.microsoft.com/office/powerpoint/2010/main" val="10409555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0" y="1717850"/>
            <a:ext cx="6858000" cy="6470299"/>
          </a:xfrm>
          <a:prstGeom prst="rect">
            <a:avLst/>
          </a:prstGeom>
        </p:spPr>
      </p:pic>
    </p:spTree>
    <p:extLst>
      <p:ext uri="{BB962C8B-B14F-4D97-AF65-F5344CB8AC3E}">
        <p14:creationId xmlns:p14="http://schemas.microsoft.com/office/powerpoint/2010/main" val="18530542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0" y="2814025"/>
            <a:ext cx="6858000" cy="4277950"/>
          </a:xfrm>
          <a:prstGeom prst="rect">
            <a:avLst/>
          </a:prstGeom>
        </p:spPr>
      </p:pic>
    </p:spTree>
    <p:extLst>
      <p:ext uri="{BB962C8B-B14F-4D97-AF65-F5344CB8AC3E}">
        <p14:creationId xmlns:p14="http://schemas.microsoft.com/office/powerpoint/2010/main" val="40573179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smtClean="0"/>
              <a:t>Lichaamsoefeningen (1)</a:t>
            </a:r>
            <a:br>
              <a:rPr lang="nl-NL" dirty="0" smtClean="0"/>
            </a:br>
            <a:r>
              <a:rPr lang="nl-NL" dirty="0" smtClean="0"/>
              <a:t>2 – harten meditatie</a:t>
            </a:r>
            <a:endParaRPr lang="nl-NL" dirty="0"/>
          </a:p>
        </p:txBody>
      </p:sp>
      <p:sp>
        <p:nvSpPr>
          <p:cNvPr id="3" name="Tijdelijke aanduiding voor inhoud 2"/>
          <p:cNvSpPr>
            <a:spLocks noGrp="1"/>
          </p:cNvSpPr>
          <p:nvPr>
            <p:ph idx="1"/>
          </p:nvPr>
        </p:nvSpPr>
        <p:spPr/>
        <p:txBody>
          <a:bodyPr/>
          <a:lstStyle/>
          <a:p>
            <a:r>
              <a:rPr lang="nl-NL" dirty="0" smtClean="0"/>
              <a:t>Cirkel </a:t>
            </a:r>
            <a:r>
              <a:rPr lang="nl-NL" dirty="0"/>
              <a:t>je ogen rond, 12x naar rechts en 12x naar </a:t>
            </a:r>
            <a:r>
              <a:rPr lang="nl-NL" dirty="0" smtClean="0"/>
              <a:t>links</a:t>
            </a:r>
          </a:p>
          <a:p>
            <a:r>
              <a:rPr lang="nl-NL" dirty="0" smtClean="0"/>
              <a:t>Draai </a:t>
            </a:r>
            <a:r>
              <a:rPr lang="nl-NL" dirty="0"/>
              <a:t>je hoofd van rechts naar links en van links naar rechts </a:t>
            </a:r>
            <a:r>
              <a:rPr lang="nl-NL" dirty="0" smtClean="0"/>
              <a:t>12x</a:t>
            </a:r>
          </a:p>
          <a:p>
            <a:r>
              <a:rPr lang="nl-NL" dirty="0" smtClean="0"/>
              <a:t>Kin </a:t>
            </a:r>
            <a:r>
              <a:rPr lang="nl-NL" dirty="0"/>
              <a:t>op je borst en je hoofd iets achterin je nek en weer terug </a:t>
            </a:r>
            <a:r>
              <a:rPr lang="nl-NL" dirty="0" smtClean="0"/>
              <a:t>12x</a:t>
            </a:r>
          </a:p>
          <a:p>
            <a:r>
              <a:rPr lang="nl-NL" dirty="0" smtClean="0"/>
              <a:t>Roteer </a:t>
            </a:r>
            <a:r>
              <a:rPr lang="nl-NL" dirty="0"/>
              <a:t>je armen rond, 12x naar voren en 12x naar achter, in grote </a:t>
            </a:r>
            <a:r>
              <a:rPr lang="nl-NL" dirty="0" smtClean="0"/>
              <a:t>cirkels</a:t>
            </a:r>
          </a:p>
          <a:p>
            <a:r>
              <a:rPr lang="nl-NL" dirty="0" smtClean="0"/>
              <a:t>Breng </a:t>
            </a:r>
            <a:r>
              <a:rPr lang="nl-NL" dirty="0"/>
              <a:t>je handen op borsthoogte met de handpalmen naar voren en maak een torso-twist naar de ene en de andere kant </a:t>
            </a:r>
            <a:r>
              <a:rPr lang="nl-NL" dirty="0" smtClean="0"/>
              <a:t>12x</a:t>
            </a:r>
          </a:p>
          <a:p>
            <a:r>
              <a:rPr lang="nl-NL" dirty="0" smtClean="0"/>
              <a:t>Plaats </a:t>
            </a:r>
            <a:r>
              <a:rPr lang="nl-NL" dirty="0"/>
              <a:t>je handen op je heupen en cirkel rechtsom en linksom, beide </a:t>
            </a:r>
            <a:r>
              <a:rPr lang="nl-NL" dirty="0" smtClean="0"/>
              <a:t>12x</a:t>
            </a:r>
          </a:p>
          <a:p>
            <a:r>
              <a:rPr lang="nl-NL" dirty="0" smtClean="0"/>
              <a:t>Sta </a:t>
            </a:r>
            <a:r>
              <a:rPr lang="nl-NL" dirty="0"/>
              <a:t>stevig en semi-</a:t>
            </a:r>
            <a:r>
              <a:rPr lang="nl-NL" dirty="0" err="1"/>
              <a:t>squat</a:t>
            </a:r>
            <a:r>
              <a:rPr lang="nl-NL" dirty="0"/>
              <a:t> 50x door je knieën licht te buigen.</a:t>
            </a:r>
            <a:br>
              <a:rPr lang="nl-NL" dirty="0"/>
            </a:br>
            <a:r>
              <a:rPr lang="nl-NL" dirty="0"/>
              <a:t>Daarbij heb je aandacht aan de onderkant van de </a:t>
            </a:r>
            <a:r>
              <a:rPr lang="nl-NL" dirty="0" smtClean="0"/>
              <a:t>wervelkolom</a:t>
            </a:r>
          </a:p>
          <a:p>
            <a:r>
              <a:rPr lang="nl-NL" dirty="0" smtClean="0"/>
              <a:t>Ga </a:t>
            </a:r>
            <a:r>
              <a:rPr lang="nl-NL" dirty="0"/>
              <a:t>door met je handen rondom je knieën en cirkel rond naar rechts en links, </a:t>
            </a:r>
            <a:r>
              <a:rPr lang="nl-NL" dirty="0" smtClean="0"/>
              <a:t>12x</a:t>
            </a:r>
          </a:p>
          <a:p>
            <a:r>
              <a:rPr lang="nl-NL" dirty="0" smtClean="0"/>
              <a:t>Kom </a:t>
            </a:r>
            <a:r>
              <a:rPr lang="nl-NL" dirty="0"/>
              <a:t>zitten en roteer je enkels naar rechts en links en van boven naar beneden, alle </a:t>
            </a:r>
            <a:r>
              <a:rPr lang="nl-NL" dirty="0" smtClean="0"/>
              <a:t>2 à </a:t>
            </a:r>
            <a:r>
              <a:rPr lang="nl-NL" dirty="0"/>
              <a:t>12x</a:t>
            </a:r>
          </a:p>
        </p:txBody>
      </p:sp>
    </p:spTree>
    <p:extLst>
      <p:ext uri="{BB962C8B-B14F-4D97-AF65-F5344CB8AC3E}">
        <p14:creationId xmlns:p14="http://schemas.microsoft.com/office/powerpoint/2010/main" val="300902255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0" y="2784312"/>
            <a:ext cx="6858000" cy="4337376"/>
          </a:xfrm>
          <a:prstGeom prst="rect">
            <a:avLst/>
          </a:prstGeom>
        </p:spPr>
      </p:pic>
    </p:spTree>
    <p:extLst>
      <p:ext uri="{BB962C8B-B14F-4D97-AF65-F5344CB8AC3E}">
        <p14:creationId xmlns:p14="http://schemas.microsoft.com/office/powerpoint/2010/main" val="40490705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0" y="3073301"/>
            <a:ext cx="6858000" cy="3759398"/>
          </a:xfrm>
          <a:prstGeom prst="rect">
            <a:avLst/>
          </a:prstGeom>
        </p:spPr>
      </p:pic>
    </p:spTree>
    <p:extLst>
      <p:ext uri="{BB962C8B-B14F-4D97-AF65-F5344CB8AC3E}">
        <p14:creationId xmlns:p14="http://schemas.microsoft.com/office/powerpoint/2010/main" val="42068548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38100" y="2990850"/>
            <a:ext cx="6781800" cy="3924300"/>
          </a:xfrm>
          <a:prstGeom prst="rect">
            <a:avLst/>
          </a:prstGeom>
        </p:spPr>
      </p:pic>
    </p:spTree>
    <p:extLst>
      <p:ext uri="{BB962C8B-B14F-4D97-AF65-F5344CB8AC3E}">
        <p14:creationId xmlns:p14="http://schemas.microsoft.com/office/powerpoint/2010/main" val="395439617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0" y="1305217"/>
            <a:ext cx="6858000" cy="7295566"/>
          </a:xfrm>
          <a:prstGeom prst="rect">
            <a:avLst/>
          </a:prstGeom>
        </p:spPr>
      </p:pic>
    </p:spTree>
    <p:extLst>
      <p:ext uri="{BB962C8B-B14F-4D97-AF65-F5344CB8AC3E}">
        <p14:creationId xmlns:p14="http://schemas.microsoft.com/office/powerpoint/2010/main" val="95539948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0" y="1281803"/>
            <a:ext cx="6858000" cy="7342394"/>
          </a:xfrm>
          <a:prstGeom prst="rect">
            <a:avLst/>
          </a:prstGeom>
        </p:spPr>
      </p:pic>
      <p:pic>
        <p:nvPicPr>
          <p:cNvPr id="5" name="Afbeelding 4"/>
          <p:cNvPicPr>
            <a:picLocks noChangeAspect="1"/>
          </p:cNvPicPr>
          <p:nvPr/>
        </p:nvPicPr>
        <p:blipFill>
          <a:blip r:embed="rId3"/>
          <a:stretch>
            <a:fillRect/>
          </a:stretch>
        </p:blipFill>
        <p:spPr>
          <a:xfrm>
            <a:off x="2514600" y="8922280"/>
            <a:ext cx="4343400" cy="1285875"/>
          </a:xfrm>
          <a:prstGeom prst="rect">
            <a:avLst/>
          </a:prstGeom>
        </p:spPr>
      </p:pic>
    </p:spTree>
    <p:extLst>
      <p:ext uri="{BB962C8B-B14F-4D97-AF65-F5344CB8AC3E}">
        <p14:creationId xmlns:p14="http://schemas.microsoft.com/office/powerpoint/2010/main" val="401750073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0" y="1200670"/>
            <a:ext cx="6858000" cy="7504660"/>
          </a:xfrm>
          <a:prstGeom prst="rect">
            <a:avLst/>
          </a:prstGeom>
        </p:spPr>
      </p:pic>
    </p:spTree>
    <p:extLst>
      <p:ext uri="{BB962C8B-B14F-4D97-AF65-F5344CB8AC3E}">
        <p14:creationId xmlns:p14="http://schemas.microsoft.com/office/powerpoint/2010/main" val="228634616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0" y="1607329"/>
            <a:ext cx="6858000" cy="6691341"/>
          </a:xfrm>
          <a:prstGeom prst="rect">
            <a:avLst/>
          </a:prstGeom>
        </p:spPr>
      </p:pic>
    </p:spTree>
    <p:extLst>
      <p:ext uri="{BB962C8B-B14F-4D97-AF65-F5344CB8AC3E}">
        <p14:creationId xmlns:p14="http://schemas.microsoft.com/office/powerpoint/2010/main" val="234732647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219075" y="2085975"/>
            <a:ext cx="6419850" cy="5734050"/>
          </a:xfrm>
          <a:prstGeom prst="rect">
            <a:avLst/>
          </a:prstGeom>
        </p:spPr>
      </p:pic>
    </p:spTree>
    <p:extLst>
      <p:ext uri="{BB962C8B-B14F-4D97-AF65-F5344CB8AC3E}">
        <p14:creationId xmlns:p14="http://schemas.microsoft.com/office/powerpoint/2010/main" val="131502711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0" y="2126392"/>
            <a:ext cx="6858000" cy="5653216"/>
          </a:xfrm>
          <a:prstGeom prst="rect">
            <a:avLst/>
          </a:prstGeom>
        </p:spPr>
      </p:pic>
    </p:spTree>
    <p:extLst>
      <p:ext uri="{BB962C8B-B14F-4D97-AF65-F5344CB8AC3E}">
        <p14:creationId xmlns:p14="http://schemas.microsoft.com/office/powerpoint/2010/main" val="135212111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190500" y="1809750"/>
            <a:ext cx="6477000" cy="6286500"/>
          </a:xfrm>
          <a:prstGeom prst="rect">
            <a:avLst/>
          </a:prstGeom>
        </p:spPr>
      </p:pic>
    </p:spTree>
    <p:extLst>
      <p:ext uri="{BB962C8B-B14F-4D97-AF65-F5344CB8AC3E}">
        <p14:creationId xmlns:p14="http://schemas.microsoft.com/office/powerpoint/2010/main" val="9720070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smtClean="0"/>
              <a:t>Basischakra (wortelstelsel)</a:t>
            </a:r>
            <a:endParaRPr lang="nl-NL" dirty="0"/>
          </a:p>
        </p:txBody>
      </p:sp>
      <p:sp>
        <p:nvSpPr>
          <p:cNvPr id="3" name="Tijdelijke aanduiding voor inhoud 2"/>
          <p:cNvSpPr>
            <a:spLocks noGrp="1"/>
          </p:cNvSpPr>
          <p:nvPr>
            <p:ph idx="1"/>
          </p:nvPr>
        </p:nvSpPr>
        <p:spPr/>
        <p:txBody>
          <a:bodyPr>
            <a:normAutofit/>
          </a:bodyPr>
          <a:lstStyle/>
          <a:p>
            <a:r>
              <a:rPr lang="nl-NL" dirty="0" smtClean="0"/>
              <a:t>ter </a:t>
            </a:r>
            <a:r>
              <a:rPr lang="nl-NL" dirty="0"/>
              <a:t>hoogte van het </a:t>
            </a:r>
            <a:r>
              <a:rPr lang="nl-NL" dirty="0" smtClean="0"/>
              <a:t>stuitje</a:t>
            </a:r>
          </a:p>
          <a:p>
            <a:r>
              <a:rPr lang="nl-NL" dirty="0" smtClean="0"/>
              <a:t>reguleert</a:t>
            </a:r>
            <a:r>
              <a:rPr lang="nl-NL" dirty="0"/>
              <a:t>, </a:t>
            </a:r>
            <a:r>
              <a:rPr lang="nl-NL" dirty="0" err="1"/>
              <a:t>vitaliseert</a:t>
            </a:r>
            <a:r>
              <a:rPr lang="nl-NL" dirty="0"/>
              <a:t> en versterkt het gehele fysieke lichaam. </a:t>
            </a:r>
            <a:endParaRPr lang="nl-NL" dirty="0" smtClean="0"/>
          </a:p>
          <a:p>
            <a:r>
              <a:rPr lang="nl-NL" dirty="0" smtClean="0"/>
              <a:t>reguleert </a:t>
            </a:r>
            <a:r>
              <a:rPr lang="nl-NL" dirty="0"/>
              <a:t>en </a:t>
            </a:r>
            <a:r>
              <a:rPr lang="nl-NL" dirty="0" err="1"/>
              <a:t>vitaliseert</a:t>
            </a:r>
            <a:r>
              <a:rPr lang="nl-NL" dirty="0"/>
              <a:t> de spieren en botten, de wervelkolom, de productie en kwaliteit van het bloed, de bijnieren en het weefsel van het lichaam en de organen. </a:t>
            </a:r>
            <a:endParaRPr lang="nl-NL" dirty="0" smtClean="0"/>
          </a:p>
          <a:p>
            <a:r>
              <a:rPr lang="nl-NL" dirty="0" smtClean="0"/>
              <a:t>Afweersysteem: rode en witte bloedcellen - bijnieren</a:t>
            </a:r>
          </a:p>
          <a:p>
            <a:r>
              <a:rPr lang="nl-NL" dirty="0" smtClean="0"/>
              <a:t>beïnvloedt </a:t>
            </a:r>
            <a:r>
              <a:rPr lang="nl-NL" dirty="0"/>
              <a:t>en </a:t>
            </a:r>
            <a:r>
              <a:rPr lang="nl-NL" dirty="0" err="1"/>
              <a:t>vitaliseert</a:t>
            </a:r>
            <a:r>
              <a:rPr lang="nl-NL" dirty="0"/>
              <a:t> ook de geslachtsorganen. </a:t>
            </a:r>
            <a:endParaRPr lang="nl-NL" dirty="0" smtClean="0"/>
          </a:p>
          <a:p>
            <a:r>
              <a:rPr lang="nl-NL" dirty="0" smtClean="0"/>
              <a:t>invloed </a:t>
            </a:r>
            <a:r>
              <a:rPr lang="nl-NL" dirty="0"/>
              <a:t>op de lichaamstemperatuur en de vitaliteit en de groei van baby's en kinderen. </a:t>
            </a:r>
            <a:endParaRPr lang="nl-NL" dirty="0" smtClean="0"/>
          </a:p>
          <a:p>
            <a:r>
              <a:rPr lang="nl-NL" dirty="0" smtClean="0"/>
              <a:t>Het </a:t>
            </a:r>
            <a:r>
              <a:rPr lang="nl-NL" dirty="0"/>
              <a:t>niet functioneren van dit chakra kan zich manifesteren als artritis, aandoeningen aan de wervelkolom, problemen met het bloed, kanker, botkanker, leukemie, allergieën, groeiproblemen, lage vitaliteit en het langzaam </a:t>
            </a:r>
            <a:r>
              <a:rPr lang="nl-NL" dirty="0" err="1"/>
              <a:t>healen</a:t>
            </a:r>
            <a:r>
              <a:rPr lang="nl-NL" dirty="0"/>
              <a:t> van wonden en botbreuken.</a:t>
            </a:r>
          </a:p>
          <a:p>
            <a:r>
              <a:rPr lang="nl-NL" dirty="0" smtClean="0"/>
              <a:t>Het </a:t>
            </a:r>
            <a:r>
              <a:rPr lang="nl-NL" dirty="0"/>
              <a:t>basischakra van oudere mensen heeft vaak last van ernstige depletie. Dat is waarom hun lichaam vaak zwak is en kleiner wordt;</a:t>
            </a:r>
          </a:p>
          <a:p>
            <a:endParaRPr lang="nl-NL" dirty="0"/>
          </a:p>
          <a:p>
            <a:endParaRPr lang="nl-NL" dirty="0"/>
          </a:p>
        </p:txBody>
      </p:sp>
    </p:spTree>
    <p:extLst>
      <p:ext uri="{BB962C8B-B14F-4D97-AF65-F5344CB8AC3E}">
        <p14:creationId xmlns:p14="http://schemas.microsoft.com/office/powerpoint/2010/main" val="367812718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0" y="2162445"/>
            <a:ext cx="6858000" cy="5581110"/>
          </a:xfrm>
          <a:prstGeom prst="rect">
            <a:avLst/>
          </a:prstGeom>
        </p:spPr>
      </p:pic>
    </p:spTree>
    <p:extLst>
      <p:ext uri="{BB962C8B-B14F-4D97-AF65-F5344CB8AC3E}">
        <p14:creationId xmlns:p14="http://schemas.microsoft.com/office/powerpoint/2010/main" val="228956297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847725" y="1733550"/>
            <a:ext cx="5162550" cy="6438900"/>
          </a:xfrm>
          <a:prstGeom prst="rect">
            <a:avLst/>
          </a:prstGeom>
        </p:spPr>
      </p:pic>
    </p:spTree>
    <p:extLst>
      <p:ext uri="{BB962C8B-B14F-4D97-AF65-F5344CB8AC3E}">
        <p14:creationId xmlns:p14="http://schemas.microsoft.com/office/powerpoint/2010/main" val="217415039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0" y="1296523"/>
            <a:ext cx="6858000" cy="7312953"/>
          </a:xfrm>
          <a:prstGeom prst="rect">
            <a:avLst/>
          </a:prstGeom>
        </p:spPr>
      </p:pic>
    </p:spTree>
    <p:extLst>
      <p:ext uri="{BB962C8B-B14F-4D97-AF65-F5344CB8AC3E}">
        <p14:creationId xmlns:p14="http://schemas.microsoft.com/office/powerpoint/2010/main" val="349942732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0" y="2005187"/>
            <a:ext cx="6858000" cy="5895626"/>
          </a:xfrm>
          <a:prstGeom prst="rect">
            <a:avLst/>
          </a:prstGeom>
        </p:spPr>
      </p:pic>
    </p:spTree>
    <p:extLst>
      <p:ext uri="{BB962C8B-B14F-4D97-AF65-F5344CB8AC3E}">
        <p14:creationId xmlns:p14="http://schemas.microsoft.com/office/powerpoint/2010/main" val="9024399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0" y="1951039"/>
            <a:ext cx="6858000" cy="6003921"/>
          </a:xfrm>
          <a:prstGeom prst="rect">
            <a:avLst/>
          </a:prstGeom>
        </p:spPr>
      </p:pic>
    </p:spTree>
    <p:extLst>
      <p:ext uri="{BB962C8B-B14F-4D97-AF65-F5344CB8AC3E}">
        <p14:creationId xmlns:p14="http://schemas.microsoft.com/office/powerpoint/2010/main" val="8488760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0" y="2069232"/>
            <a:ext cx="6858000" cy="5767535"/>
          </a:xfrm>
          <a:prstGeom prst="rect">
            <a:avLst/>
          </a:prstGeom>
        </p:spPr>
      </p:pic>
    </p:spTree>
    <p:extLst>
      <p:ext uri="{BB962C8B-B14F-4D97-AF65-F5344CB8AC3E}">
        <p14:creationId xmlns:p14="http://schemas.microsoft.com/office/powerpoint/2010/main" val="223439172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0" y="2163519"/>
            <a:ext cx="6858000" cy="5578962"/>
          </a:xfrm>
          <a:prstGeom prst="rect">
            <a:avLst/>
          </a:prstGeom>
        </p:spPr>
      </p:pic>
    </p:spTree>
    <p:extLst>
      <p:ext uri="{BB962C8B-B14F-4D97-AF65-F5344CB8AC3E}">
        <p14:creationId xmlns:p14="http://schemas.microsoft.com/office/powerpoint/2010/main" val="267461813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0" y="2117124"/>
            <a:ext cx="6858000" cy="5671751"/>
          </a:xfrm>
          <a:prstGeom prst="rect">
            <a:avLst/>
          </a:prstGeom>
        </p:spPr>
      </p:pic>
    </p:spTree>
    <p:extLst>
      <p:ext uri="{BB962C8B-B14F-4D97-AF65-F5344CB8AC3E}">
        <p14:creationId xmlns:p14="http://schemas.microsoft.com/office/powerpoint/2010/main" val="86114614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0" y="1345708"/>
            <a:ext cx="6858000" cy="7214583"/>
          </a:xfrm>
          <a:prstGeom prst="rect">
            <a:avLst/>
          </a:prstGeom>
        </p:spPr>
      </p:pic>
    </p:spTree>
    <p:extLst>
      <p:ext uri="{BB962C8B-B14F-4D97-AF65-F5344CB8AC3E}">
        <p14:creationId xmlns:p14="http://schemas.microsoft.com/office/powerpoint/2010/main" val="37809339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0" y="3583991"/>
            <a:ext cx="6858000" cy="2738018"/>
          </a:xfrm>
          <a:prstGeom prst="rect">
            <a:avLst/>
          </a:prstGeom>
        </p:spPr>
      </p:pic>
    </p:spTree>
    <p:extLst>
      <p:ext uri="{BB962C8B-B14F-4D97-AF65-F5344CB8AC3E}">
        <p14:creationId xmlns:p14="http://schemas.microsoft.com/office/powerpoint/2010/main" val="41275335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err="1" smtClean="0"/>
              <a:t>Sexchakra</a:t>
            </a:r>
            <a:endParaRPr lang="nl-NL" dirty="0"/>
          </a:p>
        </p:txBody>
      </p:sp>
      <p:sp>
        <p:nvSpPr>
          <p:cNvPr id="3" name="Tijdelijke aanduiding voor inhoud 2"/>
          <p:cNvSpPr>
            <a:spLocks noGrp="1"/>
          </p:cNvSpPr>
          <p:nvPr>
            <p:ph idx="1"/>
          </p:nvPr>
        </p:nvSpPr>
        <p:spPr/>
        <p:txBody>
          <a:bodyPr/>
          <a:lstStyle/>
          <a:p>
            <a:r>
              <a:rPr lang="nl-NL" dirty="0"/>
              <a:t>ter hoogte van de genitaliën </a:t>
            </a:r>
            <a:endParaRPr lang="nl-NL" dirty="0" smtClean="0"/>
          </a:p>
          <a:p>
            <a:r>
              <a:rPr lang="nl-NL" dirty="0" smtClean="0"/>
              <a:t>reguleert </a:t>
            </a:r>
            <a:r>
              <a:rPr lang="nl-NL" dirty="0"/>
              <a:t>en </a:t>
            </a:r>
            <a:r>
              <a:rPr lang="nl-NL" dirty="0" err="1"/>
              <a:t>vitaliseert</a:t>
            </a:r>
            <a:r>
              <a:rPr lang="nl-NL" dirty="0"/>
              <a:t> de geslachtsorganen en de blaas. </a:t>
            </a:r>
            <a:endParaRPr lang="nl-NL" dirty="0" smtClean="0"/>
          </a:p>
          <a:p>
            <a:r>
              <a:rPr lang="nl-NL" dirty="0" smtClean="0"/>
              <a:t>niet </a:t>
            </a:r>
            <a:r>
              <a:rPr lang="nl-NL" dirty="0"/>
              <a:t>goed functioneren van dit chakra manifesteert als seks-gerelateerde problemen. </a:t>
            </a:r>
            <a:endParaRPr lang="nl-NL" dirty="0" smtClean="0"/>
          </a:p>
          <a:p>
            <a:r>
              <a:rPr lang="nl-NL" dirty="0" smtClean="0"/>
              <a:t>Het anja </a:t>
            </a:r>
            <a:r>
              <a:rPr lang="nl-NL" dirty="0"/>
              <a:t>chakra, keelchakra en basischakra hebben een sterke invloed op het sekschakra. Het niet functioneren van </a:t>
            </a:r>
            <a:r>
              <a:rPr lang="nl-NL" dirty="0" smtClean="0"/>
              <a:t>één </a:t>
            </a:r>
            <a:r>
              <a:rPr lang="nl-NL" dirty="0"/>
              <a:t>van deze chakra's kan tot gevolg hebben dat het sekschakra niet goed functioneert.</a:t>
            </a:r>
          </a:p>
          <a:p>
            <a:endParaRPr lang="nl-NL" dirty="0"/>
          </a:p>
        </p:txBody>
      </p:sp>
    </p:spTree>
    <p:extLst>
      <p:ext uri="{BB962C8B-B14F-4D97-AF65-F5344CB8AC3E}">
        <p14:creationId xmlns:p14="http://schemas.microsoft.com/office/powerpoint/2010/main" val="132960591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0" y="2039262"/>
            <a:ext cx="6858000" cy="5827476"/>
          </a:xfrm>
          <a:prstGeom prst="rect">
            <a:avLst/>
          </a:prstGeom>
        </p:spPr>
      </p:pic>
    </p:spTree>
    <p:extLst>
      <p:ext uri="{BB962C8B-B14F-4D97-AF65-F5344CB8AC3E}">
        <p14:creationId xmlns:p14="http://schemas.microsoft.com/office/powerpoint/2010/main" val="385904313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0" y="3965928"/>
            <a:ext cx="6858000" cy="1974143"/>
          </a:xfrm>
          <a:prstGeom prst="rect">
            <a:avLst/>
          </a:prstGeom>
        </p:spPr>
      </p:pic>
    </p:spTree>
    <p:extLst>
      <p:ext uri="{BB962C8B-B14F-4D97-AF65-F5344CB8AC3E}">
        <p14:creationId xmlns:p14="http://schemas.microsoft.com/office/powerpoint/2010/main" val="212191124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623887" y="2352675"/>
            <a:ext cx="5610225" cy="5200650"/>
          </a:xfrm>
          <a:prstGeom prst="rect">
            <a:avLst/>
          </a:prstGeom>
        </p:spPr>
      </p:pic>
    </p:spTree>
    <p:extLst>
      <p:ext uri="{BB962C8B-B14F-4D97-AF65-F5344CB8AC3E}">
        <p14:creationId xmlns:p14="http://schemas.microsoft.com/office/powerpoint/2010/main" val="49043398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0" y="3892826"/>
            <a:ext cx="6858000" cy="2120348"/>
          </a:xfrm>
          <a:prstGeom prst="rect">
            <a:avLst/>
          </a:prstGeom>
        </p:spPr>
      </p:pic>
    </p:spTree>
    <p:extLst>
      <p:ext uri="{BB962C8B-B14F-4D97-AF65-F5344CB8AC3E}">
        <p14:creationId xmlns:p14="http://schemas.microsoft.com/office/powerpoint/2010/main" val="274757522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0" y="1914987"/>
            <a:ext cx="6858000" cy="6076026"/>
          </a:xfrm>
          <a:prstGeom prst="rect">
            <a:avLst/>
          </a:prstGeom>
        </p:spPr>
      </p:pic>
    </p:spTree>
    <p:extLst>
      <p:ext uri="{BB962C8B-B14F-4D97-AF65-F5344CB8AC3E}">
        <p14:creationId xmlns:p14="http://schemas.microsoft.com/office/powerpoint/2010/main" val="365715446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0" y="2209800"/>
            <a:ext cx="6858000" cy="5486400"/>
          </a:xfrm>
          <a:prstGeom prst="rect">
            <a:avLst/>
          </a:prstGeom>
        </p:spPr>
      </p:pic>
    </p:spTree>
    <p:extLst>
      <p:ext uri="{BB962C8B-B14F-4D97-AF65-F5344CB8AC3E}">
        <p14:creationId xmlns:p14="http://schemas.microsoft.com/office/powerpoint/2010/main" val="399557614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pic>
        <p:nvPicPr>
          <p:cNvPr id="4" name="Tijdelijke aanduiding voor inhoud 3"/>
          <p:cNvPicPr>
            <a:picLocks noGrp="1" noChangeAspect="1"/>
          </p:cNvPicPr>
          <p:nvPr>
            <p:ph idx="1"/>
          </p:nvPr>
        </p:nvPicPr>
        <p:blipFill>
          <a:blip r:embed="rId2"/>
          <a:stretch>
            <a:fillRect/>
          </a:stretch>
        </p:blipFill>
        <p:spPr>
          <a:xfrm>
            <a:off x="471488" y="2625235"/>
            <a:ext cx="5915025" cy="5117493"/>
          </a:xfrm>
          <a:prstGeom prst="rect">
            <a:avLst/>
          </a:prstGeom>
        </p:spPr>
      </p:pic>
    </p:spTree>
    <p:extLst>
      <p:ext uri="{BB962C8B-B14F-4D97-AF65-F5344CB8AC3E}">
        <p14:creationId xmlns:p14="http://schemas.microsoft.com/office/powerpoint/2010/main" val="65039028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0" y="2705241"/>
            <a:ext cx="6858000" cy="4495517"/>
          </a:xfrm>
          <a:prstGeom prst="rect">
            <a:avLst/>
          </a:prstGeom>
        </p:spPr>
      </p:pic>
    </p:spTree>
    <p:extLst>
      <p:ext uri="{BB962C8B-B14F-4D97-AF65-F5344CB8AC3E}">
        <p14:creationId xmlns:p14="http://schemas.microsoft.com/office/powerpoint/2010/main" val="47825844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661987" y="1843087"/>
            <a:ext cx="5534025" cy="6219825"/>
          </a:xfrm>
          <a:prstGeom prst="rect">
            <a:avLst/>
          </a:prstGeom>
        </p:spPr>
      </p:pic>
    </p:spTree>
    <p:extLst>
      <p:ext uri="{BB962C8B-B14F-4D97-AF65-F5344CB8AC3E}">
        <p14:creationId xmlns:p14="http://schemas.microsoft.com/office/powerpoint/2010/main" val="411789269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776287" y="2152650"/>
            <a:ext cx="5305425" cy="5600700"/>
          </a:xfrm>
          <a:prstGeom prst="rect">
            <a:avLst/>
          </a:prstGeom>
        </p:spPr>
      </p:pic>
    </p:spTree>
    <p:extLst>
      <p:ext uri="{BB962C8B-B14F-4D97-AF65-F5344CB8AC3E}">
        <p14:creationId xmlns:p14="http://schemas.microsoft.com/office/powerpoint/2010/main" val="2770649797"/>
      </p:ext>
    </p:extLst>
  </p:cSld>
  <p:clrMapOvr>
    <a:masterClrMapping/>
  </p:clrMapOvr>
</p:sld>
</file>

<file path=ppt/theme/theme1.xml><?xml version="1.0" encoding="utf-8"?>
<a:theme xmlns:a="http://schemas.openxmlformats.org/drawingml/2006/main" name="Kantoorthema">
  <a:themeElements>
    <a:clrScheme name="Kantoorthem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them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358</TotalTime>
  <Words>2735</Words>
  <Application>Microsoft Office PowerPoint</Application>
  <PresentationFormat>A4 (210 x 297 mm)</PresentationFormat>
  <Paragraphs>374</Paragraphs>
  <Slides>176</Slides>
  <Notes>0</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176</vt:i4>
      </vt:variant>
    </vt:vector>
  </HeadingPairs>
  <TitlesOfParts>
    <vt:vector size="181" baseType="lpstr">
      <vt:lpstr>Arial</vt:lpstr>
      <vt:lpstr>Calibri</vt:lpstr>
      <vt:lpstr>Calibri Light</vt:lpstr>
      <vt:lpstr>Wingdings</vt:lpstr>
      <vt:lpstr>Kantoorthema</vt:lpstr>
      <vt:lpstr>PowerPoint-presentatie</vt:lpstr>
      <vt:lpstr>11 hoofd chakra’s</vt:lpstr>
      <vt:lpstr>uitspraken</vt:lpstr>
      <vt:lpstr>Vaardigheden (1)</vt:lpstr>
      <vt:lpstr>Vaardigheden (2)</vt:lpstr>
      <vt:lpstr>Objecten vitaliseren</vt:lpstr>
      <vt:lpstr>Lichaamsoefeningen (1) 2 – harten meditatie</vt:lpstr>
      <vt:lpstr>Basischakra (wortelstelsel)</vt:lpstr>
      <vt:lpstr>Sexchakra</vt:lpstr>
      <vt:lpstr>Meng mein chakra</vt:lpstr>
      <vt:lpstr>Navelchakra</vt:lpstr>
      <vt:lpstr>Miltchakra (filtert bloed)</vt:lpstr>
      <vt:lpstr>Zonnevlecht – Solar Plexus</vt:lpstr>
      <vt:lpstr>Hartchakra</vt:lpstr>
      <vt:lpstr>Keelchakra</vt:lpstr>
      <vt:lpstr>Ajna</vt:lpstr>
      <vt:lpstr>Voorhoofdchakra</vt:lpstr>
      <vt:lpstr>Kruinchakra</vt:lpstr>
      <vt:lpstr>Navelchakra</vt:lpstr>
      <vt:lpstr>Basischakra Rode prana </vt:lpstr>
      <vt:lpstr>Basischakra  Oranje prana (Glorix)</vt:lpstr>
      <vt:lpstr>Basischakra  Gele prana (plaksel)</vt:lpstr>
      <vt:lpstr>Keelchakra groene prana (schoonmaken)</vt:lpstr>
      <vt:lpstr>Keelchakra blauwe prana (verdichtend)</vt:lpstr>
      <vt:lpstr>Kruinchakra Violet prana (hogere vorm van wit)</vt:lpstr>
      <vt:lpstr>Kruinchakra Electrisch violet prana  (ziele energie)</vt:lpstr>
      <vt:lpstr>Kruinchakra Goud prana </vt:lpstr>
      <vt:lpstr>Healing: Jan Olav</vt:lpstr>
      <vt:lpstr>Healing: artritus in de vingers</vt:lpstr>
      <vt:lpstr>Healing: vergrote prostaat</vt:lpstr>
      <vt:lpstr>Healing: lokaal reinigen</vt:lpstr>
      <vt:lpstr>Healing: hoofdpijn &amp; migraine</vt:lpstr>
      <vt:lpstr>Healing: pijnlijke ogen</vt:lpstr>
      <vt:lpstr>Healing: verkoudheid – hoest – verstopte neus</vt:lpstr>
      <vt:lpstr>Healing: koorts</vt:lpstr>
      <vt:lpstr>Healing: spierpijn &amp; verrekkingen</vt:lpstr>
      <vt:lpstr>Healing: slapeloosheid</vt:lpstr>
      <vt:lpstr>Milt – spleen </vt:lpstr>
      <vt:lpstr>Voetchakra’s </vt:lpstr>
      <vt:lpstr>SUPERHEALING = A + B + C Interne orgaan reiniging (A)</vt:lpstr>
      <vt:lpstr>SUPERHEALING = A + B + C Bloed reiniging (B)+ Master Healing (C)</vt:lpstr>
      <vt:lpstr>SUPERHEALING = A + B + C Interne orgaan reiniging (A)</vt:lpstr>
      <vt:lpstr>Stress reductie &amp; focus vergroten</vt:lpstr>
      <vt:lpstr>30 dagen studieperiode</vt:lpstr>
      <vt:lpstr>App Pranic Mobile</vt:lpstr>
      <vt:lpstr>Delicate gebieden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Pranic Healing</dc:title>
  <dc:creator>Jan Olav Smit</dc:creator>
  <cp:lastModifiedBy>Jan Olav Smit</cp:lastModifiedBy>
  <cp:revision>52</cp:revision>
  <cp:lastPrinted>2019-10-04T10:07:25Z</cp:lastPrinted>
  <dcterms:created xsi:type="dcterms:W3CDTF">2017-10-30T10:13:18Z</dcterms:created>
  <dcterms:modified xsi:type="dcterms:W3CDTF">2019-10-04T10:28:07Z</dcterms:modified>
</cp:coreProperties>
</file>